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449" r:id="rId2"/>
    <p:sldId id="450" r:id="rId3"/>
    <p:sldId id="453" r:id="rId4"/>
    <p:sldId id="454" r:id="rId5"/>
    <p:sldId id="455" r:id="rId6"/>
    <p:sldId id="458" r:id="rId7"/>
    <p:sldId id="359" r:id="rId8"/>
    <p:sldId id="448" r:id="rId9"/>
    <p:sldId id="392" r:id="rId10"/>
    <p:sldId id="385" r:id="rId11"/>
    <p:sldId id="386" r:id="rId12"/>
    <p:sldId id="416" r:id="rId13"/>
    <p:sldId id="387" r:id="rId14"/>
    <p:sldId id="388" r:id="rId15"/>
    <p:sldId id="399" r:id="rId16"/>
    <p:sldId id="400" r:id="rId17"/>
    <p:sldId id="401" r:id="rId18"/>
    <p:sldId id="402" r:id="rId19"/>
    <p:sldId id="415" r:id="rId20"/>
    <p:sldId id="403" r:id="rId21"/>
    <p:sldId id="405" r:id="rId22"/>
    <p:sldId id="459" r:id="rId23"/>
    <p:sldId id="460" r:id="rId24"/>
    <p:sldId id="461" r:id="rId25"/>
    <p:sldId id="406" r:id="rId26"/>
    <p:sldId id="417" r:id="rId27"/>
    <p:sldId id="408" r:id="rId28"/>
  </p:sldIdLst>
  <p:sldSz cx="9144000" cy="6858000" type="screen4x3"/>
  <p:notesSz cx="6799263" cy="9931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 Updates" id="{1CAE0BAD-A419-4D7E-B563-593445111EA0}">
          <p14:sldIdLst>
            <p14:sldId id="449"/>
            <p14:sldId id="450"/>
            <p14:sldId id="453"/>
            <p14:sldId id="454"/>
            <p14:sldId id="455"/>
            <p14:sldId id="458"/>
            <p14:sldId id="359"/>
            <p14:sldId id="448"/>
            <p14:sldId id="392"/>
            <p14:sldId id="385"/>
            <p14:sldId id="386"/>
            <p14:sldId id="416"/>
            <p14:sldId id="387"/>
            <p14:sldId id="388"/>
            <p14:sldId id="399"/>
            <p14:sldId id="400"/>
            <p14:sldId id="401"/>
            <p14:sldId id="402"/>
            <p14:sldId id="415"/>
            <p14:sldId id="403"/>
            <p14:sldId id="405"/>
            <p14:sldId id="459"/>
            <p14:sldId id="460"/>
            <p14:sldId id="461"/>
            <p14:sldId id="406"/>
            <p14:sldId id="417"/>
            <p14:sldId id="4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6666FF"/>
    <a:srgbClr val="6600FF"/>
    <a:srgbClr val="FFCCFF"/>
    <a:srgbClr val="9999FF"/>
    <a:srgbClr val="CCCCFF"/>
    <a:srgbClr val="99CCFF"/>
    <a:srgbClr val="CCECFF"/>
    <a:srgbClr val="FF9999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20" autoAdjust="0"/>
    <p:restoredTop sz="99262" autoAdjust="0"/>
  </p:normalViewPr>
  <p:slideViewPr>
    <p:cSldViewPr>
      <p:cViewPr varScale="1">
        <p:scale>
          <a:sx n="98" d="100"/>
          <a:sy n="98" d="100"/>
        </p:scale>
        <p:origin x="576" y="19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9" d="100"/>
          <a:sy n="89" d="100"/>
        </p:scale>
        <p:origin x="307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6347" cy="498295"/>
          </a:xfrm>
          <a:prstGeom prst="rect">
            <a:avLst/>
          </a:prstGeom>
        </p:spPr>
        <p:txBody>
          <a:bodyPr vert="horz" lIns="91467" tIns="45734" rIns="91467" bIns="4573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1343" y="0"/>
            <a:ext cx="2946347" cy="498295"/>
          </a:xfrm>
          <a:prstGeom prst="rect">
            <a:avLst/>
          </a:prstGeom>
        </p:spPr>
        <p:txBody>
          <a:bodyPr vert="horz" lIns="91467" tIns="45734" rIns="91467" bIns="45734" rtlCol="0"/>
          <a:lstStyle>
            <a:lvl1pPr algn="r">
              <a:defRPr sz="1200"/>
            </a:lvl1pPr>
          </a:lstStyle>
          <a:p>
            <a:fld id="{6CA6FC0A-EE0B-41D3-A046-8D64ACE2676C}" type="datetimeFigureOut">
              <a:rPr lang="en-US" smtClean="0"/>
              <a:t>9/30/18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33108"/>
            <a:ext cx="2946347" cy="498294"/>
          </a:xfrm>
          <a:prstGeom prst="rect">
            <a:avLst/>
          </a:prstGeom>
        </p:spPr>
        <p:txBody>
          <a:bodyPr vert="horz" lIns="91467" tIns="45734" rIns="91467" bIns="4573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1343" y="9433108"/>
            <a:ext cx="2946347" cy="498294"/>
          </a:xfrm>
          <a:prstGeom prst="rect">
            <a:avLst/>
          </a:prstGeom>
        </p:spPr>
        <p:txBody>
          <a:bodyPr vert="horz" lIns="91467" tIns="45734" rIns="91467" bIns="45734" rtlCol="0" anchor="b"/>
          <a:lstStyle>
            <a:lvl1pPr algn="r">
              <a:defRPr sz="1200"/>
            </a:lvl1pPr>
          </a:lstStyle>
          <a:p>
            <a:fld id="{FC5BFB8D-3B44-4661-91D3-856EF6D70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778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6347" cy="496570"/>
          </a:xfrm>
          <a:prstGeom prst="rect">
            <a:avLst/>
          </a:prstGeom>
        </p:spPr>
        <p:txBody>
          <a:bodyPr vert="horz" lIns="91467" tIns="45734" rIns="91467" bIns="4573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1343" y="0"/>
            <a:ext cx="2946347" cy="496570"/>
          </a:xfrm>
          <a:prstGeom prst="rect">
            <a:avLst/>
          </a:prstGeom>
        </p:spPr>
        <p:txBody>
          <a:bodyPr vert="horz" lIns="91467" tIns="45734" rIns="91467" bIns="45734" rtlCol="0"/>
          <a:lstStyle>
            <a:lvl1pPr algn="r">
              <a:defRPr sz="1200"/>
            </a:lvl1pPr>
          </a:lstStyle>
          <a:p>
            <a:fld id="{C1D88D17-E000-442B-9603-3FD8E02E58A3}" type="datetimeFigureOut">
              <a:rPr lang="en-US" smtClean="0"/>
              <a:t>9/30/18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67" tIns="45734" rIns="91467" bIns="4573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927" y="4717415"/>
            <a:ext cx="5439410" cy="4469130"/>
          </a:xfrm>
          <a:prstGeom prst="rect">
            <a:avLst/>
          </a:prstGeom>
        </p:spPr>
        <p:txBody>
          <a:bodyPr vert="horz" lIns="91467" tIns="45734" rIns="91467" bIns="4573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33106"/>
            <a:ext cx="2946347" cy="496570"/>
          </a:xfrm>
          <a:prstGeom prst="rect">
            <a:avLst/>
          </a:prstGeom>
        </p:spPr>
        <p:txBody>
          <a:bodyPr vert="horz" lIns="91467" tIns="45734" rIns="91467" bIns="4573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1343" y="9433106"/>
            <a:ext cx="2946347" cy="496570"/>
          </a:xfrm>
          <a:prstGeom prst="rect">
            <a:avLst/>
          </a:prstGeom>
        </p:spPr>
        <p:txBody>
          <a:bodyPr vert="horz" lIns="91467" tIns="45734" rIns="91467" bIns="45734" rtlCol="0" anchor="b"/>
          <a:lstStyle>
            <a:lvl1pPr algn="r">
              <a:defRPr sz="1200"/>
            </a:lvl1pPr>
          </a:lstStyle>
          <a:p>
            <a:fld id="{FF3CD75B-6668-4745-BB7E-BBB7D7043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61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CD75B-6668-4745-BB7E-BBB7D7043E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39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D7B149-F0FB-4F60-BACB-A529F91CCF37}" type="slidenum">
              <a:rPr lang="ja-JP" altLang="en-US" smtClean="0"/>
              <a:pPr>
                <a:defRPr/>
              </a:pPr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61372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D7B149-F0FB-4F60-BACB-A529F91CCF37}" type="slidenum">
              <a:rPr lang="ja-JP" altLang="en-US" smtClean="0"/>
              <a:pPr>
                <a:defRPr/>
              </a:pPr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61372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CD75B-6668-4745-BB7E-BBB7D7043E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39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CD75B-6668-4745-BB7E-BBB7D7043E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90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CD75B-6668-4745-BB7E-BBB7D7043E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4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CD75B-6668-4745-BB7E-BBB7D7043EC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45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CD75B-6668-4745-BB7E-BBB7D7043EC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59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4.wdp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4.wdp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4.wdp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4.wdp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4.wdp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4.wdp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5.wdp"/><Relationship Id="rId4" Type="http://schemas.openxmlformats.org/officeDocument/2006/relationships/image" Target="../media/image6.png"/><Relationship Id="rId9" Type="http://schemas.microsoft.com/office/2007/relationships/hdphoto" Target="../media/hdphoto3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latin typeface="Arial Narrow" panose="020B0606020202030204" pitchFamily="34" charset="0"/>
              </a:defRPr>
            </a:lvl1pPr>
            <a:lvl2pPr>
              <a:defRPr sz="2000">
                <a:latin typeface="Arial Narrow" panose="020B0606020202030204" pitchFamily="34" charset="0"/>
              </a:defRPr>
            </a:lvl2pPr>
            <a:lvl3pPr>
              <a:defRPr sz="1800">
                <a:latin typeface="Arial Narrow" panose="020B0606020202030204" pitchFamily="34" charset="0"/>
              </a:defRPr>
            </a:lvl3pPr>
            <a:lvl4pPr>
              <a:defRPr sz="1600">
                <a:latin typeface="Arial Narrow" panose="020B0606020202030204" pitchFamily="34" charset="0"/>
              </a:defRPr>
            </a:lvl4pPr>
            <a:lvl5pPr>
              <a:defRPr sz="14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0" y="0"/>
            <a:ext cx="9144000" cy="12954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21" name="Picture 1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0400" y="85725"/>
            <a:ext cx="762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0400" y="657225"/>
            <a:ext cx="762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553200" cy="868362"/>
          </a:xfrm>
        </p:spPr>
        <p:txBody>
          <a:bodyPr>
            <a:noAutofit/>
          </a:bodyPr>
          <a:lstStyle>
            <a:lvl1pPr algn="l">
              <a:defRPr lang="en-US" sz="2400" b="1" kern="1200" cap="small" dirty="0">
                <a:solidFill>
                  <a:schemeClr val="bg2">
                    <a:lumMod val="90000"/>
                  </a:schemeClr>
                </a:solidFill>
                <a:effectLst>
                  <a:outerShdw blurRad="50800" dist="38100" dir="27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5" name="그룹 26"/>
          <p:cNvGrpSpPr/>
          <p:nvPr userDrawn="1"/>
        </p:nvGrpSpPr>
        <p:grpSpPr>
          <a:xfrm>
            <a:off x="-87429" y="6250069"/>
            <a:ext cx="1059507" cy="578068"/>
            <a:chOff x="-87429" y="6250069"/>
            <a:chExt cx="1059507" cy="578068"/>
          </a:xfrm>
        </p:grpSpPr>
        <p:sp>
          <p:nvSpPr>
            <p:cNvPr id="16" name="직사각형 35"/>
            <p:cNvSpPr/>
            <p:nvPr userDrawn="1"/>
          </p:nvSpPr>
          <p:spPr bwMode="auto">
            <a:xfrm>
              <a:off x="98852" y="6276975"/>
              <a:ext cx="832700" cy="5434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grpSp>
          <p:nvGrpSpPr>
            <p:cNvPr id="17" name="그룹 36"/>
            <p:cNvGrpSpPr/>
            <p:nvPr/>
          </p:nvGrpSpPr>
          <p:grpSpPr>
            <a:xfrm>
              <a:off x="284490" y="6278628"/>
              <a:ext cx="647062" cy="524857"/>
              <a:chOff x="4038599" y="1983314"/>
              <a:chExt cx="3314945" cy="2688878"/>
            </a:xfrm>
          </p:grpSpPr>
          <p:pic>
            <p:nvPicPr>
              <p:cNvPr id="28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8599" y="1983314"/>
                <a:ext cx="3314945" cy="2688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1500" y="3278804"/>
                <a:ext cx="633500" cy="3926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" name="Picture 3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3600" y="2597837"/>
                <a:ext cx="56197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" name="직사각형 37"/>
            <p:cNvSpPr/>
            <p:nvPr/>
          </p:nvSpPr>
          <p:spPr>
            <a:xfrm>
              <a:off x="-87429" y="6388141"/>
              <a:ext cx="59183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altLang="ko-KR" sz="1200" b="1" dirty="0">
                  <a:ln w="1905"/>
                  <a:solidFill>
                    <a:srgbClr val="10218B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MSIS</a:t>
              </a:r>
            </a:p>
          </p:txBody>
        </p:sp>
        <p:sp>
          <p:nvSpPr>
            <p:cNvPr id="20" name="직사각형 39"/>
            <p:cNvSpPr/>
            <p:nvPr/>
          </p:nvSpPr>
          <p:spPr>
            <a:xfrm rot="5400000">
              <a:off x="8136" y="6334056"/>
              <a:ext cx="203509" cy="36000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40"/>
            <p:cNvSpPr/>
            <p:nvPr/>
          </p:nvSpPr>
          <p:spPr>
            <a:xfrm>
              <a:off x="92929" y="6251497"/>
              <a:ext cx="832938" cy="36000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41"/>
            <p:cNvSpPr/>
            <p:nvPr/>
          </p:nvSpPr>
          <p:spPr>
            <a:xfrm>
              <a:off x="92869" y="6780622"/>
              <a:ext cx="878681" cy="46422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42"/>
            <p:cNvSpPr/>
            <p:nvPr/>
          </p:nvSpPr>
          <p:spPr>
            <a:xfrm rot="5400000">
              <a:off x="661083" y="6515345"/>
              <a:ext cx="576272" cy="45719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43"/>
            <p:cNvSpPr/>
            <p:nvPr/>
          </p:nvSpPr>
          <p:spPr>
            <a:xfrm rot="5400000">
              <a:off x="8136" y="6708383"/>
              <a:ext cx="203509" cy="36000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2"/>
          <p:cNvGrpSpPr/>
          <p:nvPr userDrawn="1"/>
        </p:nvGrpSpPr>
        <p:grpSpPr>
          <a:xfrm>
            <a:off x="8343900" y="6165056"/>
            <a:ext cx="600186" cy="654844"/>
            <a:chOff x="437204" y="443707"/>
            <a:chExt cx="1209675" cy="1219200"/>
          </a:xfrm>
        </p:grpSpPr>
        <p:pic>
          <p:nvPicPr>
            <p:cNvPr id="32" name="그림 1"/>
            <p:cNvPicPr>
              <a:picLocks noChangeAspect="1"/>
            </p:cNvPicPr>
            <p:nvPr userDrawn="1"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backgroundMark x1="7087" y1="8594" x2="7087" y2="8594"/>
                          <a14:backgroundMark x1="92913" y1="7813" x2="92913" y2="7813"/>
                          <a14:backgroundMark x1="6299" y1="83594" x2="11024" y2="90625"/>
                          <a14:backgroundMark x1="92913" y1="85938" x2="88189" y2="94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204" y="443707"/>
              <a:ext cx="1209675" cy="1219200"/>
            </a:xfrm>
            <a:prstGeom prst="rect">
              <a:avLst/>
            </a:prstGeom>
          </p:spPr>
        </p:pic>
        <p:sp>
          <p:nvSpPr>
            <p:cNvPr id="33" name="타원 28"/>
            <p:cNvSpPr/>
            <p:nvPr userDrawn="1"/>
          </p:nvSpPr>
          <p:spPr bwMode="auto">
            <a:xfrm>
              <a:off x="441638" y="448178"/>
              <a:ext cx="1191282" cy="1203197"/>
            </a:xfrm>
            <a:prstGeom prst="ellipse">
              <a:avLst/>
            </a:prstGeom>
            <a:noFill/>
            <a:ln w="12700" cap="flat" cmpd="sng" algn="ctr">
              <a:solidFill>
                <a:srgbClr val="181A8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34" name="Flowchart: Connector 33"/>
          <p:cNvSpPr/>
          <p:nvPr userDrawn="1"/>
        </p:nvSpPr>
        <p:spPr>
          <a:xfrm>
            <a:off x="8437818" y="6272261"/>
            <a:ext cx="407624" cy="433905"/>
          </a:xfrm>
          <a:prstGeom prst="flowChartConnector">
            <a:avLst/>
          </a:prstGeom>
          <a:ln>
            <a:solidFill>
              <a:srgbClr val="3333C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2"/>
          <p:cNvSpPr txBox="1">
            <a:spLocks noChangeArrowheads="1"/>
          </p:cNvSpPr>
          <p:nvPr userDrawn="1"/>
        </p:nvSpPr>
        <p:spPr>
          <a:xfrm>
            <a:off x="8447344" y="6332528"/>
            <a:ext cx="389906" cy="320675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AB335541-2B26-45B4-928D-C6ED0BD0816F}" type="slidenum">
              <a:rPr lang="ko-KR" altLang="en-US" sz="1200" smtClean="0"/>
              <a:pPr algn="ctr">
                <a:defRPr/>
              </a:pPr>
              <a:t>‹#›</a:t>
            </a:fld>
            <a:endParaRPr lang="en-US" altLang="ko-KR" sz="12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그룹 2"/>
          <p:cNvGrpSpPr/>
          <p:nvPr userDrawn="1"/>
        </p:nvGrpSpPr>
        <p:grpSpPr>
          <a:xfrm>
            <a:off x="8343900" y="6165056"/>
            <a:ext cx="600186" cy="654844"/>
            <a:chOff x="437204" y="443707"/>
            <a:chExt cx="1209675" cy="1219200"/>
          </a:xfrm>
        </p:grpSpPr>
        <p:pic>
          <p:nvPicPr>
            <p:cNvPr id="13" name="그림 1"/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7087" y1="8594" x2="7087" y2="8594"/>
                          <a14:backgroundMark x1="92913" y1="7813" x2="92913" y2="7813"/>
                          <a14:backgroundMark x1="6299" y1="83594" x2="11024" y2="90625"/>
                          <a14:backgroundMark x1="92913" y1="85938" x2="88189" y2="94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204" y="443707"/>
              <a:ext cx="1209675" cy="1219200"/>
            </a:xfrm>
            <a:prstGeom prst="rect">
              <a:avLst/>
            </a:prstGeom>
          </p:spPr>
        </p:pic>
        <p:sp>
          <p:nvSpPr>
            <p:cNvPr id="14" name="타원 28"/>
            <p:cNvSpPr/>
            <p:nvPr userDrawn="1"/>
          </p:nvSpPr>
          <p:spPr bwMode="auto">
            <a:xfrm>
              <a:off x="441638" y="448178"/>
              <a:ext cx="1191282" cy="1203197"/>
            </a:xfrm>
            <a:prstGeom prst="ellipse">
              <a:avLst/>
            </a:prstGeom>
            <a:noFill/>
            <a:ln w="12700" cap="flat" cmpd="sng" algn="ctr">
              <a:solidFill>
                <a:srgbClr val="181A8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15" name="Flowchart: Connector 14"/>
          <p:cNvSpPr/>
          <p:nvPr userDrawn="1"/>
        </p:nvSpPr>
        <p:spPr>
          <a:xfrm>
            <a:off x="8437818" y="6272261"/>
            <a:ext cx="407624" cy="433905"/>
          </a:xfrm>
          <a:prstGeom prst="flowChartConnector">
            <a:avLst/>
          </a:prstGeom>
          <a:ln>
            <a:solidFill>
              <a:srgbClr val="3333C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그룹 26"/>
          <p:cNvGrpSpPr/>
          <p:nvPr userDrawn="1"/>
        </p:nvGrpSpPr>
        <p:grpSpPr>
          <a:xfrm>
            <a:off x="-87429" y="6250069"/>
            <a:ext cx="1059507" cy="578068"/>
            <a:chOff x="-87429" y="6250069"/>
            <a:chExt cx="1059507" cy="578068"/>
          </a:xfrm>
        </p:grpSpPr>
        <p:sp>
          <p:nvSpPr>
            <p:cNvPr id="18" name="직사각형 35"/>
            <p:cNvSpPr/>
            <p:nvPr userDrawn="1"/>
          </p:nvSpPr>
          <p:spPr bwMode="auto">
            <a:xfrm>
              <a:off x="98852" y="6276975"/>
              <a:ext cx="832700" cy="5434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grpSp>
          <p:nvGrpSpPr>
            <p:cNvPr id="19" name="그룹 36"/>
            <p:cNvGrpSpPr/>
            <p:nvPr/>
          </p:nvGrpSpPr>
          <p:grpSpPr>
            <a:xfrm>
              <a:off x="284490" y="6278628"/>
              <a:ext cx="647062" cy="524857"/>
              <a:chOff x="4038599" y="1983314"/>
              <a:chExt cx="3314945" cy="2688878"/>
            </a:xfrm>
          </p:grpSpPr>
          <p:pic>
            <p:nvPicPr>
              <p:cNvPr id="26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8599" y="1983314"/>
                <a:ext cx="3314945" cy="2688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hotocopy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1500" y="3278804"/>
                <a:ext cx="633500" cy="3926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8" name="Picture 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3600" y="2597837"/>
                <a:ext cx="56197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" name="직사각형 37"/>
            <p:cNvSpPr/>
            <p:nvPr/>
          </p:nvSpPr>
          <p:spPr>
            <a:xfrm>
              <a:off x="-87429" y="6388141"/>
              <a:ext cx="59183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altLang="ko-KR" sz="1200" b="1" dirty="0">
                  <a:ln w="1905"/>
                  <a:solidFill>
                    <a:srgbClr val="10218B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MSIS</a:t>
              </a:r>
            </a:p>
          </p:txBody>
        </p:sp>
        <p:sp>
          <p:nvSpPr>
            <p:cNvPr id="21" name="직사각형 39"/>
            <p:cNvSpPr/>
            <p:nvPr/>
          </p:nvSpPr>
          <p:spPr>
            <a:xfrm rot="5400000">
              <a:off x="8136" y="6334056"/>
              <a:ext cx="203509" cy="36000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40"/>
            <p:cNvSpPr/>
            <p:nvPr/>
          </p:nvSpPr>
          <p:spPr>
            <a:xfrm>
              <a:off x="92929" y="6251497"/>
              <a:ext cx="832938" cy="36000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41"/>
            <p:cNvSpPr/>
            <p:nvPr/>
          </p:nvSpPr>
          <p:spPr>
            <a:xfrm>
              <a:off x="92869" y="6780622"/>
              <a:ext cx="878681" cy="46422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42"/>
            <p:cNvSpPr/>
            <p:nvPr/>
          </p:nvSpPr>
          <p:spPr>
            <a:xfrm rot="5400000">
              <a:off x="661083" y="6515345"/>
              <a:ext cx="576272" cy="45719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43"/>
            <p:cNvSpPr/>
            <p:nvPr/>
          </p:nvSpPr>
          <p:spPr>
            <a:xfrm rot="5400000">
              <a:off x="8136" y="6708383"/>
              <a:ext cx="203509" cy="36000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Rectangle 32"/>
          <p:cNvSpPr txBox="1">
            <a:spLocks noChangeArrowheads="1"/>
          </p:cNvSpPr>
          <p:nvPr userDrawn="1"/>
        </p:nvSpPr>
        <p:spPr>
          <a:xfrm>
            <a:off x="8447344" y="6332528"/>
            <a:ext cx="389906" cy="320675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AB335541-2B26-45B4-928D-C6ED0BD0816F}" type="slidenum">
              <a:rPr lang="ko-KR" altLang="en-US" sz="1200" smtClean="0"/>
              <a:pPr algn="ctr">
                <a:defRPr/>
              </a:pPr>
              <a:t>‹#›</a:t>
            </a:fld>
            <a:endParaRPr lang="en-US" altLang="ko-KR" sz="12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5" name="그룹 2"/>
          <p:cNvGrpSpPr/>
          <p:nvPr userDrawn="1"/>
        </p:nvGrpSpPr>
        <p:grpSpPr>
          <a:xfrm>
            <a:off x="8343900" y="6165056"/>
            <a:ext cx="600186" cy="654844"/>
            <a:chOff x="437204" y="443707"/>
            <a:chExt cx="1209675" cy="1219200"/>
          </a:xfrm>
        </p:grpSpPr>
        <p:pic>
          <p:nvPicPr>
            <p:cNvPr id="16" name="그림 1"/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7087" y1="8594" x2="7087" y2="8594"/>
                          <a14:backgroundMark x1="92913" y1="7813" x2="92913" y2="7813"/>
                          <a14:backgroundMark x1="6299" y1="83594" x2="11024" y2="90625"/>
                          <a14:backgroundMark x1="92913" y1="85938" x2="88189" y2="94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204" y="443707"/>
              <a:ext cx="1209675" cy="1219200"/>
            </a:xfrm>
            <a:prstGeom prst="rect">
              <a:avLst/>
            </a:prstGeom>
          </p:spPr>
        </p:pic>
        <p:sp>
          <p:nvSpPr>
            <p:cNvPr id="17" name="타원 28"/>
            <p:cNvSpPr/>
            <p:nvPr userDrawn="1"/>
          </p:nvSpPr>
          <p:spPr bwMode="auto">
            <a:xfrm>
              <a:off x="441638" y="448178"/>
              <a:ext cx="1191282" cy="1203197"/>
            </a:xfrm>
            <a:prstGeom prst="ellipse">
              <a:avLst/>
            </a:prstGeom>
            <a:noFill/>
            <a:ln w="12700" cap="flat" cmpd="sng" algn="ctr">
              <a:solidFill>
                <a:srgbClr val="181A8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18" name="Flowchart: Connector 17"/>
          <p:cNvSpPr/>
          <p:nvPr userDrawn="1"/>
        </p:nvSpPr>
        <p:spPr>
          <a:xfrm>
            <a:off x="8437818" y="6272261"/>
            <a:ext cx="407624" cy="433905"/>
          </a:xfrm>
          <a:prstGeom prst="flowChartConnector">
            <a:avLst/>
          </a:prstGeom>
          <a:ln>
            <a:solidFill>
              <a:srgbClr val="3333C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그룹 26"/>
          <p:cNvGrpSpPr/>
          <p:nvPr userDrawn="1"/>
        </p:nvGrpSpPr>
        <p:grpSpPr>
          <a:xfrm>
            <a:off x="-87429" y="6250069"/>
            <a:ext cx="1059507" cy="578068"/>
            <a:chOff x="-87429" y="6250069"/>
            <a:chExt cx="1059507" cy="578068"/>
          </a:xfrm>
        </p:grpSpPr>
        <p:sp>
          <p:nvSpPr>
            <p:cNvPr id="21" name="직사각형 35"/>
            <p:cNvSpPr/>
            <p:nvPr userDrawn="1"/>
          </p:nvSpPr>
          <p:spPr bwMode="auto">
            <a:xfrm>
              <a:off x="98852" y="6276975"/>
              <a:ext cx="832700" cy="5434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grpSp>
          <p:nvGrpSpPr>
            <p:cNvPr id="22" name="그룹 36"/>
            <p:cNvGrpSpPr/>
            <p:nvPr/>
          </p:nvGrpSpPr>
          <p:grpSpPr>
            <a:xfrm>
              <a:off x="284490" y="6278628"/>
              <a:ext cx="647062" cy="524857"/>
              <a:chOff x="4038599" y="1983314"/>
              <a:chExt cx="3314945" cy="2688878"/>
            </a:xfrm>
          </p:grpSpPr>
          <p:pic>
            <p:nvPicPr>
              <p:cNvPr id="29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8599" y="1983314"/>
                <a:ext cx="3314945" cy="2688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hotocopy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1500" y="3278804"/>
                <a:ext cx="633500" cy="3926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1" name="Picture 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3600" y="2597837"/>
                <a:ext cx="56197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3" name="직사각형 37"/>
            <p:cNvSpPr/>
            <p:nvPr/>
          </p:nvSpPr>
          <p:spPr>
            <a:xfrm>
              <a:off x="-87429" y="6388141"/>
              <a:ext cx="59183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altLang="ko-KR" sz="1200" b="1" dirty="0">
                  <a:ln w="1905"/>
                  <a:solidFill>
                    <a:srgbClr val="10218B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MSIS</a:t>
              </a:r>
            </a:p>
          </p:txBody>
        </p:sp>
        <p:sp>
          <p:nvSpPr>
            <p:cNvPr id="24" name="직사각형 39"/>
            <p:cNvSpPr/>
            <p:nvPr/>
          </p:nvSpPr>
          <p:spPr>
            <a:xfrm rot="5400000">
              <a:off x="8136" y="6334056"/>
              <a:ext cx="203509" cy="36000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40"/>
            <p:cNvSpPr/>
            <p:nvPr/>
          </p:nvSpPr>
          <p:spPr>
            <a:xfrm>
              <a:off x="92929" y="6251497"/>
              <a:ext cx="832938" cy="36000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41"/>
            <p:cNvSpPr/>
            <p:nvPr/>
          </p:nvSpPr>
          <p:spPr>
            <a:xfrm>
              <a:off x="92869" y="6780622"/>
              <a:ext cx="878681" cy="46422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42"/>
            <p:cNvSpPr/>
            <p:nvPr/>
          </p:nvSpPr>
          <p:spPr>
            <a:xfrm rot="5400000">
              <a:off x="661083" y="6515345"/>
              <a:ext cx="576272" cy="45719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43"/>
            <p:cNvSpPr/>
            <p:nvPr/>
          </p:nvSpPr>
          <p:spPr>
            <a:xfrm rot="5400000">
              <a:off x="8136" y="6708383"/>
              <a:ext cx="203509" cy="36000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Rectangle 32"/>
          <p:cNvSpPr txBox="1">
            <a:spLocks noChangeArrowheads="1"/>
          </p:cNvSpPr>
          <p:nvPr userDrawn="1"/>
        </p:nvSpPr>
        <p:spPr>
          <a:xfrm>
            <a:off x="8447344" y="6332528"/>
            <a:ext cx="389906" cy="320675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AB335541-2B26-45B4-928D-C6ED0BD0816F}" type="slidenum">
              <a:rPr lang="ko-KR" altLang="en-US" sz="1200" smtClean="0"/>
              <a:pPr algn="ctr">
                <a:defRPr/>
              </a:pPr>
              <a:t>‹#›</a:t>
            </a:fld>
            <a:endParaRPr lang="en-US" altLang="ko-KR" sz="12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5" name="그룹 2"/>
          <p:cNvGrpSpPr/>
          <p:nvPr userDrawn="1"/>
        </p:nvGrpSpPr>
        <p:grpSpPr>
          <a:xfrm>
            <a:off x="8343900" y="6165056"/>
            <a:ext cx="600186" cy="654844"/>
            <a:chOff x="437204" y="443707"/>
            <a:chExt cx="1209675" cy="1219200"/>
          </a:xfrm>
        </p:grpSpPr>
        <p:pic>
          <p:nvPicPr>
            <p:cNvPr id="16" name="그림 1"/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7087" y1="8594" x2="7087" y2="8594"/>
                          <a14:backgroundMark x1="92913" y1="7813" x2="92913" y2="7813"/>
                          <a14:backgroundMark x1="6299" y1="83594" x2="11024" y2="90625"/>
                          <a14:backgroundMark x1="92913" y1="85938" x2="88189" y2="94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204" y="443707"/>
              <a:ext cx="1209675" cy="1219200"/>
            </a:xfrm>
            <a:prstGeom prst="rect">
              <a:avLst/>
            </a:prstGeom>
          </p:spPr>
        </p:pic>
        <p:sp>
          <p:nvSpPr>
            <p:cNvPr id="17" name="타원 28"/>
            <p:cNvSpPr/>
            <p:nvPr userDrawn="1"/>
          </p:nvSpPr>
          <p:spPr bwMode="auto">
            <a:xfrm>
              <a:off x="441638" y="448178"/>
              <a:ext cx="1191282" cy="1203197"/>
            </a:xfrm>
            <a:prstGeom prst="ellipse">
              <a:avLst/>
            </a:prstGeom>
            <a:noFill/>
            <a:ln w="12700" cap="flat" cmpd="sng" algn="ctr">
              <a:solidFill>
                <a:srgbClr val="181A8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18" name="Flowchart: Connector 17"/>
          <p:cNvSpPr/>
          <p:nvPr userDrawn="1"/>
        </p:nvSpPr>
        <p:spPr>
          <a:xfrm>
            <a:off x="8437818" y="6272261"/>
            <a:ext cx="407624" cy="433905"/>
          </a:xfrm>
          <a:prstGeom prst="flowChartConnector">
            <a:avLst/>
          </a:prstGeom>
          <a:ln>
            <a:solidFill>
              <a:srgbClr val="3333C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그룹 26"/>
          <p:cNvGrpSpPr/>
          <p:nvPr userDrawn="1"/>
        </p:nvGrpSpPr>
        <p:grpSpPr>
          <a:xfrm>
            <a:off x="-87429" y="6250069"/>
            <a:ext cx="1059507" cy="578068"/>
            <a:chOff x="-87429" y="6250069"/>
            <a:chExt cx="1059507" cy="578068"/>
          </a:xfrm>
        </p:grpSpPr>
        <p:sp>
          <p:nvSpPr>
            <p:cNvPr id="21" name="직사각형 35"/>
            <p:cNvSpPr/>
            <p:nvPr userDrawn="1"/>
          </p:nvSpPr>
          <p:spPr bwMode="auto">
            <a:xfrm>
              <a:off x="98852" y="6276975"/>
              <a:ext cx="832700" cy="5434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grpSp>
          <p:nvGrpSpPr>
            <p:cNvPr id="22" name="그룹 36"/>
            <p:cNvGrpSpPr/>
            <p:nvPr/>
          </p:nvGrpSpPr>
          <p:grpSpPr>
            <a:xfrm>
              <a:off x="284490" y="6278628"/>
              <a:ext cx="647062" cy="524857"/>
              <a:chOff x="4038599" y="1983314"/>
              <a:chExt cx="3314945" cy="2688878"/>
            </a:xfrm>
          </p:grpSpPr>
          <p:pic>
            <p:nvPicPr>
              <p:cNvPr id="29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8599" y="1983314"/>
                <a:ext cx="3314945" cy="2688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hotocopy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1500" y="3278804"/>
                <a:ext cx="633500" cy="3926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1" name="Picture 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3600" y="2597837"/>
                <a:ext cx="56197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3" name="직사각형 37"/>
            <p:cNvSpPr/>
            <p:nvPr/>
          </p:nvSpPr>
          <p:spPr>
            <a:xfrm>
              <a:off x="-87429" y="6388141"/>
              <a:ext cx="59183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altLang="ko-KR" sz="1200" b="1" dirty="0">
                  <a:ln w="1905"/>
                  <a:solidFill>
                    <a:srgbClr val="10218B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MSIS</a:t>
              </a:r>
            </a:p>
          </p:txBody>
        </p:sp>
        <p:sp>
          <p:nvSpPr>
            <p:cNvPr id="24" name="직사각형 39"/>
            <p:cNvSpPr/>
            <p:nvPr/>
          </p:nvSpPr>
          <p:spPr>
            <a:xfrm rot="5400000">
              <a:off x="8136" y="6334056"/>
              <a:ext cx="203509" cy="36000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40"/>
            <p:cNvSpPr/>
            <p:nvPr/>
          </p:nvSpPr>
          <p:spPr>
            <a:xfrm>
              <a:off x="92929" y="6251497"/>
              <a:ext cx="832938" cy="36000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41"/>
            <p:cNvSpPr/>
            <p:nvPr/>
          </p:nvSpPr>
          <p:spPr>
            <a:xfrm>
              <a:off x="92869" y="6780622"/>
              <a:ext cx="878681" cy="46422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42"/>
            <p:cNvSpPr/>
            <p:nvPr/>
          </p:nvSpPr>
          <p:spPr>
            <a:xfrm rot="5400000">
              <a:off x="661083" y="6515345"/>
              <a:ext cx="576272" cy="45719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43"/>
            <p:cNvSpPr/>
            <p:nvPr/>
          </p:nvSpPr>
          <p:spPr>
            <a:xfrm rot="5400000">
              <a:off x="8136" y="6708383"/>
              <a:ext cx="203509" cy="36000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Rectangle 32"/>
          <p:cNvSpPr txBox="1">
            <a:spLocks noChangeArrowheads="1"/>
          </p:cNvSpPr>
          <p:nvPr userDrawn="1"/>
        </p:nvSpPr>
        <p:spPr>
          <a:xfrm>
            <a:off x="8447344" y="6332528"/>
            <a:ext cx="389906" cy="320675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AB335541-2B26-45B4-928D-C6ED0BD0816F}" type="slidenum">
              <a:rPr lang="ko-KR" altLang="en-US" sz="1200" smtClean="0"/>
              <a:pPr algn="ctr">
                <a:defRPr/>
              </a:pPr>
              <a:t>‹#›</a:t>
            </a:fld>
            <a:endParaRPr lang="en-US" altLang="ko-KR" sz="120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6" name="그룹 2"/>
          <p:cNvGrpSpPr/>
          <p:nvPr userDrawn="1"/>
        </p:nvGrpSpPr>
        <p:grpSpPr>
          <a:xfrm>
            <a:off x="8343900" y="6165056"/>
            <a:ext cx="600186" cy="654844"/>
            <a:chOff x="437204" y="443707"/>
            <a:chExt cx="1209675" cy="1219200"/>
          </a:xfrm>
        </p:grpSpPr>
        <p:pic>
          <p:nvPicPr>
            <p:cNvPr id="17" name="그림 1"/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7087" y1="8594" x2="7087" y2="8594"/>
                          <a14:backgroundMark x1="92913" y1="7813" x2="92913" y2="7813"/>
                          <a14:backgroundMark x1="6299" y1="83594" x2="11024" y2="90625"/>
                          <a14:backgroundMark x1="92913" y1="85938" x2="88189" y2="94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204" y="443707"/>
              <a:ext cx="1209675" cy="1219200"/>
            </a:xfrm>
            <a:prstGeom prst="rect">
              <a:avLst/>
            </a:prstGeom>
          </p:spPr>
        </p:pic>
        <p:sp>
          <p:nvSpPr>
            <p:cNvPr id="18" name="타원 28"/>
            <p:cNvSpPr/>
            <p:nvPr userDrawn="1"/>
          </p:nvSpPr>
          <p:spPr bwMode="auto">
            <a:xfrm>
              <a:off x="441638" y="448178"/>
              <a:ext cx="1191282" cy="1203197"/>
            </a:xfrm>
            <a:prstGeom prst="ellipse">
              <a:avLst/>
            </a:prstGeom>
            <a:noFill/>
            <a:ln w="12700" cap="flat" cmpd="sng" algn="ctr">
              <a:solidFill>
                <a:srgbClr val="181A8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19" name="Flowchart: Connector 18"/>
          <p:cNvSpPr/>
          <p:nvPr userDrawn="1"/>
        </p:nvSpPr>
        <p:spPr>
          <a:xfrm>
            <a:off x="8437818" y="6272261"/>
            <a:ext cx="407624" cy="433905"/>
          </a:xfrm>
          <a:prstGeom prst="flowChartConnector">
            <a:avLst/>
          </a:prstGeom>
          <a:ln>
            <a:solidFill>
              <a:srgbClr val="3333C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그룹 26"/>
          <p:cNvGrpSpPr/>
          <p:nvPr userDrawn="1"/>
        </p:nvGrpSpPr>
        <p:grpSpPr>
          <a:xfrm>
            <a:off x="-87429" y="6250069"/>
            <a:ext cx="1059507" cy="578068"/>
            <a:chOff x="-87429" y="6250069"/>
            <a:chExt cx="1059507" cy="578068"/>
          </a:xfrm>
        </p:grpSpPr>
        <p:sp>
          <p:nvSpPr>
            <p:cNvPr id="22" name="직사각형 35"/>
            <p:cNvSpPr/>
            <p:nvPr userDrawn="1"/>
          </p:nvSpPr>
          <p:spPr bwMode="auto">
            <a:xfrm>
              <a:off x="98852" y="6276975"/>
              <a:ext cx="832700" cy="5434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grpSp>
          <p:nvGrpSpPr>
            <p:cNvPr id="23" name="그룹 36"/>
            <p:cNvGrpSpPr/>
            <p:nvPr/>
          </p:nvGrpSpPr>
          <p:grpSpPr>
            <a:xfrm>
              <a:off x="284490" y="6278628"/>
              <a:ext cx="647062" cy="524857"/>
              <a:chOff x="4038599" y="1983314"/>
              <a:chExt cx="3314945" cy="2688878"/>
            </a:xfrm>
          </p:grpSpPr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8599" y="1983314"/>
                <a:ext cx="3314945" cy="2688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hotocopy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1500" y="3278804"/>
                <a:ext cx="633500" cy="3926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2" name="Picture 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3600" y="2597837"/>
                <a:ext cx="56197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4" name="직사각형 37"/>
            <p:cNvSpPr/>
            <p:nvPr/>
          </p:nvSpPr>
          <p:spPr>
            <a:xfrm>
              <a:off x="-87429" y="6388141"/>
              <a:ext cx="59183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altLang="ko-KR" sz="1200" b="1" dirty="0">
                  <a:ln w="1905"/>
                  <a:solidFill>
                    <a:srgbClr val="10218B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MSIS</a:t>
              </a:r>
            </a:p>
          </p:txBody>
        </p:sp>
        <p:sp>
          <p:nvSpPr>
            <p:cNvPr id="25" name="직사각형 39"/>
            <p:cNvSpPr/>
            <p:nvPr/>
          </p:nvSpPr>
          <p:spPr>
            <a:xfrm rot="5400000">
              <a:off x="8136" y="6334056"/>
              <a:ext cx="203509" cy="36000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40"/>
            <p:cNvSpPr/>
            <p:nvPr/>
          </p:nvSpPr>
          <p:spPr>
            <a:xfrm>
              <a:off x="92929" y="6251497"/>
              <a:ext cx="832938" cy="36000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41"/>
            <p:cNvSpPr/>
            <p:nvPr/>
          </p:nvSpPr>
          <p:spPr>
            <a:xfrm>
              <a:off x="92869" y="6780622"/>
              <a:ext cx="878681" cy="46422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42"/>
            <p:cNvSpPr/>
            <p:nvPr/>
          </p:nvSpPr>
          <p:spPr>
            <a:xfrm rot="5400000">
              <a:off x="661083" y="6515345"/>
              <a:ext cx="576272" cy="45719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43"/>
            <p:cNvSpPr/>
            <p:nvPr/>
          </p:nvSpPr>
          <p:spPr>
            <a:xfrm rot="5400000">
              <a:off x="8136" y="6708383"/>
              <a:ext cx="203509" cy="36000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Rectangle 32"/>
          <p:cNvSpPr txBox="1">
            <a:spLocks noChangeArrowheads="1"/>
          </p:cNvSpPr>
          <p:nvPr userDrawn="1"/>
        </p:nvSpPr>
        <p:spPr>
          <a:xfrm>
            <a:off x="8447344" y="6332528"/>
            <a:ext cx="389906" cy="320675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AB335541-2B26-45B4-928D-C6ED0BD0816F}" type="slidenum">
              <a:rPr lang="ko-KR" altLang="en-US" sz="1200" smtClean="0"/>
              <a:pPr algn="ctr">
                <a:defRPr/>
              </a:pPr>
              <a:t>‹#›</a:t>
            </a:fld>
            <a:endParaRPr lang="en-US" altLang="ko-KR" sz="120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2"/>
          <p:cNvGrpSpPr/>
          <p:nvPr userDrawn="1"/>
        </p:nvGrpSpPr>
        <p:grpSpPr>
          <a:xfrm>
            <a:off x="8343900" y="6165056"/>
            <a:ext cx="600186" cy="654844"/>
            <a:chOff x="437204" y="443707"/>
            <a:chExt cx="1209675" cy="1219200"/>
          </a:xfrm>
        </p:grpSpPr>
        <p:pic>
          <p:nvPicPr>
            <p:cNvPr id="11" name="그림 1"/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7087" y1="8594" x2="7087" y2="8594"/>
                          <a14:backgroundMark x1="92913" y1="7813" x2="92913" y2="7813"/>
                          <a14:backgroundMark x1="6299" y1="83594" x2="11024" y2="90625"/>
                          <a14:backgroundMark x1="92913" y1="85938" x2="88189" y2="94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204" y="443707"/>
              <a:ext cx="1209675" cy="1219200"/>
            </a:xfrm>
            <a:prstGeom prst="rect">
              <a:avLst/>
            </a:prstGeom>
          </p:spPr>
        </p:pic>
        <p:sp>
          <p:nvSpPr>
            <p:cNvPr id="12" name="타원 28"/>
            <p:cNvSpPr/>
            <p:nvPr userDrawn="1"/>
          </p:nvSpPr>
          <p:spPr bwMode="auto">
            <a:xfrm>
              <a:off x="441638" y="448178"/>
              <a:ext cx="1191282" cy="1203197"/>
            </a:xfrm>
            <a:prstGeom prst="ellipse">
              <a:avLst/>
            </a:prstGeom>
            <a:noFill/>
            <a:ln w="12700" cap="flat" cmpd="sng" algn="ctr">
              <a:solidFill>
                <a:srgbClr val="181A8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13" name="Flowchart: Connector 12"/>
          <p:cNvSpPr/>
          <p:nvPr userDrawn="1"/>
        </p:nvSpPr>
        <p:spPr>
          <a:xfrm>
            <a:off x="8437818" y="6272261"/>
            <a:ext cx="407624" cy="433905"/>
          </a:xfrm>
          <a:prstGeom prst="flowChartConnector">
            <a:avLst/>
          </a:prstGeom>
          <a:ln>
            <a:solidFill>
              <a:srgbClr val="3333C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그룹 26"/>
          <p:cNvGrpSpPr/>
          <p:nvPr userDrawn="1"/>
        </p:nvGrpSpPr>
        <p:grpSpPr>
          <a:xfrm>
            <a:off x="-87429" y="6250069"/>
            <a:ext cx="1059507" cy="578068"/>
            <a:chOff x="-87429" y="6250069"/>
            <a:chExt cx="1059507" cy="578068"/>
          </a:xfrm>
        </p:grpSpPr>
        <p:sp>
          <p:nvSpPr>
            <p:cNvPr id="16" name="직사각형 35"/>
            <p:cNvSpPr/>
            <p:nvPr userDrawn="1"/>
          </p:nvSpPr>
          <p:spPr bwMode="auto">
            <a:xfrm>
              <a:off x="98852" y="6276975"/>
              <a:ext cx="832700" cy="5434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grpSp>
          <p:nvGrpSpPr>
            <p:cNvPr id="17" name="그룹 36"/>
            <p:cNvGrpSpPr/>
            <p:nvPr/>
          </p:nvGrpSpPr>
          <p:grpSpPr>
            <a:xfrm>
              <a:off x="284490" y="6278628"/>
              <a:ext cx="647062" cy="524857"/>
              <a:chOff x="4038599" y="1983314"/>
              <a:chExt cx="3314945" cy="2688878"/>
            </a:xfrm>
          </p:grpSpPr>
          <p:pic>
            <p:nvPicPr>
              <p:cNvPr id="24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8599" y="1983314"/>
                <a:ext cx="3314945" cy="2688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hotocopy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1500" y="3278804"/>
                <a:ext cx="633500" cy="3926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6" name="Picture 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3600" y="2597837"/>
                <a:ext cx="56197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" name="직사각형 37"/>
            <p:cNvSpPr/>
            <p:nvPr/>
          </p:nvSpPr>
          <p:spPr>
            <a:xfrm>
              <a:off x="-87429" y="6388141"/>
              <a:ext cx="59183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altLang="ko-KR" sz="1200" b="1" dirty="0">
                  <a:ln w="1905"/>
                  <a:solidFill>
                    <a:srgbClr val="10218B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MSIS</a:t>
              </a:r>
            </a:p>
          </p:txBody>
        </p:sp>
        <p:sp>
          <p:nvSpPr>
            <p:cNvPr id="19" name="직사각형 39"/>
            <p:cNvSpPr/>
            <p:nvPr/>
          </p:nvSpPr>
          <p:spPr>
            <a:xfrm rot="5400000">
              <a:off x="8136" y="6334056"/>
              <a:ext cx="203509" cy="36000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40"/>
            <p:cNvSpPr/>
            <p:nvPr/>
          </p:nvSpPr>
          <p:spPr>
            <a:xfrm>
              <a:off x="92929" y="6251497"/>
              <a:ext cx="832938" cy="36000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41"/>
            <p:cNvSpPr/>
            <p:nvPr/>
          </p:nvSpPr>
          <p:spPr>
            <a:xfrm>
              <a:off x="92869" y="6780622"/>
              <a:ext cx="878681" cy="46422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42"/>
            <p:cNvSpPr/>
            <p:nvPr/>
          </p:nvSpPr>
          <p:spPr>
            <a:xfrm rot="5400000">
              <a:off x="661083" y="6515345"/>
              <a:ext cx="576272" cy="45719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43"/>
            <p:cNvSpPr/>
            <p:nvPr/>
          </p:nvSpPr>
          <p:spPr>
            <a:xfrm rot="5400000">
              <a:off x="8136" y="6708383"/>
              <a:ext cx="203509" cy="36000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Rectangle 32"/>
          <p:cNvSpPr txBox="1">
            <a:spLocks noChangeArrowheads="1"/>
          </p:cNvSpPr>
          <p:nvPr userDrawn="1"/>
        </p:nvSpPr>
        <p:spPr>
          <a:xfrm>
            <a:off x="8447344" y="6332528"/>
            <a:ext cx="389906" cy="320675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AB335541-2B26-45B4-928D-C6ED0BD0816F}" type="slidenum">
              <a:rPr lang="ko-KR" altLang="en-US" sz="1200" smtClean="0"/>
              <a:pPr algn="ctr">
                <a:defRPr/>
              </a:pPr>
              <a:t>‹#›</a:t>
            </a:fld>
            <a:endParaRPr lang="en-US" altLang="ko-KR" sz="12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grpSp>
        <p:nvGrpSpPr>
          <p:cNvPr id="5" name="그룹 2"/>
          <p:cNvGrpSpPr/>
          <p:nvPr userDrawn="1"/>
        </p:nvGrpSpPr>
        <p:grpSpPr>
          <a:xfrm>
            <a:off x="8343900" y="6165056"/>
            <a:ext cx="600186" cy="654844"/>
            <a:chOff x="437204" y="443707"/>
            <a:chExt cx="1209675" cy="1219200"/>
          </a:xfrm>
        </p:grpSpPr>
        <p:pic>
          <p:nvPicPr>
            <p:cNvPr id="6" name="그림 1"/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backgroundMark x1="7087" y1="8594" x2="7087" y2="8594"/>
                          <a14:backgroundMark x1="92913" y1="7813" x2="92913" y2="7813"/>
                          <a14:backgroundMark x1="6299" y1="83594" x2="11024" y2="90625"/>
                          <a14:backgroundMark x1="92913" y1="85938" x2="88189" y2="94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204" y="443707"/>
              <a:ext cx="1209675" cy="1219200"/>
            </a:xfrm>
            <a:prstGeom prst="rect">
              <a:avLst/>
            </a:prstGeom>
          </p:spPr>
        </p:pic>
        <p:sp>
          <p:nvSpPr>
            <p:cNvPr id="7" name="타원 28"/>
            <p:cNvSpPr/>
            <p:nvPr userDrawn="1"/>
          </p:nvSpPr>
          <p:spPr bwMode="auto">
            <a:xfrm>
              <a:off x="441638" y="448178"/>
              <a:ext cx="1191282" cy="1203197"/>
            </a:xfrm>
            <a:prstGeom prst="ellipse">
              <a:avLst/>
            </a:prstGeom>
            <a:noFill/>
            <a:ln w="12700" cap="flat" cmpd="sng" algn="ctr">
              <a:solidFill>
                <a:srgbClr val="181A8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8" name="Flowchart: Connector 12"/>
          <p:cNvSpPr/>
          <p:nvPr userDrawn="1"/>
        </p:nvSpPr>
        <p:spPr>
          <a:xfrm>
            <a:off x="8437818" y="6272261"/>
            <a:ext cx="407624" cy="433905"/>
          </a:xfrm>
          <a:prstGeom prst="flowChartConnector">
            <a:avLst/>
          </a:prstGeom>
          <a:ln>
            <a:solidFill>
              <a:srgbClr val="3333C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32"/>
          <p:cNvSpPr txBox="1">
            <a:spLocks noChangeArrowheads="1"/>
          </p:cNvSpPr>
          <p:nvPr userDrawn="1"/>
        </p:nvSpPr>
        <p:spPr>
          <a:xfrm>
            <a:off x="8447344" y="6332528"/>
            <a:ext cx="389906" cy="320675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AB335541-2B26-45B4-928D-C6ED0BD0816F}" type="slidenum">
              <a:rPr lang="ko-KR" altLang="en-US" sz="1200" smtClean="0"/>
              <a:pPr algn="ctr">
                <a:defRPr/>
              </a:pPr>
              <a:t>‹#›</a:t>
            </a:fld>
            <a:endParaRPr lang="en-US" altLang="ko-KR" sz="1200" dirty="0"/>
          </a:p>
        </p:txBody>
      </p:sp>
      <p:grpSp>
        <p:nvGrpSpPr>
          <p:cNvPr id="10" name="그룹 26"/>
          <p:cNvGrpSpPr/>
          <p:nvPr userDrawn="1"/>
        </p:nvGrpSpPr>
        <p:grpSpPr>
          <a:xfrm>
            <a:off x="-87429" y="6250069"/>
            <a:ext cx="1059507" cy="578068"/>
            <a:chOff x="-87429" y="6250069"/>
            <a:chExt cx="1059507" cy="578068"/>
          </a:xfrm>
        </p:grpSpPr>
        <p:sp>
          <p:nvSpPr>
            <p:cNvPr id="11" name="직사각형 35"/>
            <p:cNvSpPr/>
            <p:nvPr userDrawn="1"/>
          </p:nvSpPr>
          <p:spPr bwMode="auto">
            <a:xfrm>
              <a:off x="98852" y="6276975"/>
              <a:ext cx="832700" cy="5434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grpSp>
          <p:nvGrpSpPr>
            <p:cNvPr id="12" name="그룹 36"/>
            <p:cNvGrpSpPr/>
            <p:nvPr/>
          </p:nvGrpSpPr>
          <p:grpSpPr>
            <a:xfrm>
              <a:off x="284490" y="6278628"/>
              <a:ext cx="647062" cy="524857"/>
              <a:chOff x="4038599" y="1983314"/>
              <a:chExt cx="3314945" cy="2688878"/>
            </a:xfrm>
          </p:grpSpPr>
          <p:pic>
            <p:nvPicPr>
              <p:cNvPr id="19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8599" y="1983314"/>
                <a:ext cx="3314945" cy="2688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hotocopy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1500" y="3278804"/>
                <a:ext cx="633500" cy="3926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1" name="Picture 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3600" y="2597837"/>
                <a:ext cx="56197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" name="직사각형 37"/>
            <p:cNvSpPr/>
            <p:nvPr/>
          </p:nvSpPr>
          <p:spPr>
            <a:xfrm>
              <a:off x="-87429" y="6388141"/>
              <a:ext cx="59183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altLang="ko-KR" sz="1200" b="1" dirty="0">
                  <a:ln w="1905"/>
                  <a:solidFill>
                    <a:srgbClr val="10218B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MSIS</a:t>
              </a:r>
            </a:p>
          </p:txBody>
        </p:sp>
        <p:sp>
          <p:nvSpPr>
            <p:cNvPr id="14" name="직사각형 39"/>
            <p:cNvSpPr/>
            <p:nvPr/>
          </p:nvSpPr>
          <p:spPr>
            <a:xfrm rot="5400000">
              <a:off x="8136" y="6334056"/>
              <a:ext cx="203509" cy="36000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40"/>
            <p:cNvSpPr/>
            <p:nvPr/>
          </p:nvSpPr>
          <p:spPr>
            <a:xfrm>
              <a:off x="92929" y="6251497"/>
              <a:ext cx="832938" cy="36000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41"/>
            <p:cNvSpPr/>
            <p:nvPr/>
          </p:nvSpPr>
          <p:spPr>
            <a:xfrm>
              <a:off x="92869" y="6780622"/>
              <a:ext cx="878681" cy="46422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42"/>
            <p:cNvSpPr/>
            <p:nvPr/>
          </p:nvSpPr>
          <p:spPr>
            <a:xfrm rot="5400000">
              <a:off x="661083" y="6515345"/>
              <a:ext cx="576272" cy="45719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43"/>
            <p:cNvSpPr/>
            <p:nvPr/>
          </p:nvSpPr>
          <p:spPr>
            <a:xfrm rot="5400000">
              <a:off x="8136" y="6708383"/>
              <a:ext cx="203509" cy="36000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2254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jpeg"/><Relationship Id="rId7" Type="http://schemas.microsoft.com/office/2007/relationships/hdphoto" Target="../media/hdphoto6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jpeg"/><Relationship Id="rId7" Type="http://schemas.microsoft.com/office/2007/relationships/hdphoto" Target="../media/hdphoto6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jpeg"/><Relationship Id="rId7" Type="http://schemas.microsoft.com/office/2007/relationships/hdphoto" Target="../media/hdphoto6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1.gstatic.com/images?q=tbn:ANd9GcSECXuhpOt_3SZqigMzGmf9KtwxxKIhTn_10rNShz1cSE6b4cM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250430"/>
            <a:ext cx="1381125" cy="13811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738" y="1726784"/>
            <a:ext cx="7772400" cy="1771650"/>
          </a:xfrm>
        </p:spPr>
        <p:txBody>
          <a:bodyPr>
            <a:noAutofit/>
          </a:bodyPr>
          <a:lstStyle/>
          <a:p>
            <a:r>
              <a:rPr lang="en-US" altLang="ja-JP" sz="3200" b="1" dirty="0"/>
              <a:t>On-Chip Voltage </a:t>
            </a:r>
            <a:r>
              <a:rPr lang="en-US" altLang="ja-JP" sz="3200" b="1" dirty="0" err="1"/>
              <a:t>Scaler</a:t>
            </a:r>
            <a:r>
              <a:rPr lang="en-US" altLang="ja-JP" sz="3200" b="1" dirty="0"/>
              <a:t> Circuits with </a:t>
            </a:r>
            <a:br>
              <a:rPr lang="en-US" altLang="ja-JP" sz="3200" b="1" dirty="0"/>
            </a:br>
            <a:r>
              <a:rPr lang="en-US" altLang="ja-JP" sz="3200" b="1" dirty="0"/>
              <a:t>Energy-Efficient Charging and Recycling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7175" y="3735350"/>
            <a:ext cx="8616952" cy="1981200"/>
          </a:xfr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Prof.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HyungWon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Kim</a:t>
            </a:r>
          </a:p>
          <a:p>
            <a:endParaRPr lang="en-US" altLang="ko-KR" sz="20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Dept. of Electronic Engineering,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College of Electrical Engineering and Computer Science, </a:t>
            </a:r>
          </a:p>
          <a:p>
            <a:r>
              <a:rPr lang="en-US" altLang="ko-KR" sz="2000" dirty="0" err="1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Chungbuk</a:t>
            </a:r>
            <a:r>
              <a:rPr lang="en-US" altLang="ko-KR" sz="20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National University</a:t>
            </a:r>
            <a:endParaRPr lang="en-US" sz="20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2" name="Group 98"/>
          <p:cNvGrpSpPr>
            <a:grpSpLocks/>
          </p:cNvGrpSpPr>
          <p:nvPr/>
        </p:nvGrpSpPr>
        <p:grpSpPr bwMode="auto">
          <a:xfrm>
            <a:off x="227013" y="222250"/>
            <a:ext cx="8697912" cy="6415088"/>
            <a:chOff x="143" y="140"/>
            <a:chExt cx="5479" cy="4041"/>
          </a:xfrm>
        </p:grpSpPr>
        <p:sp>
          <p:nvSpPr>
            <p:cNvPr id="13" name="Line 99"/>
            <p:cNvSpPr>
              <a:spLocks noChangeShapeType="1"/>
            </p:cNvSpPr>
            <p:nvPr/>
          </p:nvSpPr>
          <p:spPr bwMode="auto">
            <a:xfrm rot="-5400000">
              <a:off x="2885" y="-2596"/>
              <a:ext cx="0" cy="5475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Line 100"/>
            <p:cNvSpPr>
              <a:spLocks noChangeShapeType="1"/>
            </p:cNvSpPr>
            <p:nvPr/>
          </p:nvSpPr>
          <p:spPr bwMode="auto">
            <a:xfrm>
              <a:off x="5622" y="140"/>
              <a:ext cx="0" cy="4041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Line 101"/>
            <p:cNvSpPr>
              <a:spLocks noChangeShapeType="1"/>
            </p:cNvSpPr>
            <p:nvPr userDrawn="1"/>
          </p:nvSpPr>
          <p:spPr bwMode="auto">
            <a:xfrm>
              <a:off x="147" y="140"/>
              <a:ext cx="0" cy="4041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Line 102"/>
            <p:cNvSpPr>
              <a:spLocks noChangeShapeType="1"/>
            </p:cNvSpPr>
            <p:nvPr/>
          </p:nvSpPr>
          <p:spPr bwMode="auto">
            <a:xfrm rot="-5400000">
              <a:off x="2882" y="1442"/>
              <a:ext cx="0" cy="5478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" name="그룹 14"/>
          <p:cNvGrpSpPr/>
          <p:nvPr/>
        </p:nvGrpSpPr>
        <p:grpSpPr>
          <a:xfrm>
            <a:off x="6963087" y="5521847"/>
            <a:ext cx="1911038" cy="1080085"/>
            <a:chOff x="-55211" y="6250069"/>
            <a:chExt cx="1027289" cy="580606"/>
          </a:xfrm>
        </p:grpSpPr>
        <p:sp>
          <p:nvSpPr>
            <p:cNvPr id="18" name="직사각형 15"/>
            <p:cNvSpPr/>
            <p:nvPr userDrawn="1"/>
          </p:nvSpPr>
          <p:spPr bwMode="auto">
            <a:xfrm>
              <a:off x="98852" y="6276975"/>
              <a:ext cx="832700" cy="5434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grpSp>
          <p:nvGrpSpPr>
            <p:cNvPr id="19" name="그룹 16"/>
            <p:cNvGrpSpPr/>
            <p:nvPr/>
          </p:nvGrpSpPr>
          <p:grpSpPr>
            <a:xfrm>
              <a:off x="284490" y="6278628"/>
              <a:ext cx="647062" cy="524857"/>
              <a:chOff x="4038599" y="1983314"/>
              <a:chExt cx="3314945" cy="2688878"/>
            </a:xfrm>
          </p:grpSpPr>
          <p:pic>
            <p:nvPicPr>
              <p:cNvPr id="26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8599" y="1983314"/>
                <a:ext cx="3314945" cy="2688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hotocopy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1500" y="3278804"/>
                <a:ext cx="633500" cy="3926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8" name="Picture 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3600" y="2597837"/>
                <a:ext cx="56197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" name="직사각형 17"/>
            <p:cNvSpPr/>
            <p:nvPr/>
          </p:nvSpPr>
          <p:spPr>
            <a:xfrm>
              <a:off x="-55211" y="6405090"/>
              <a:ext cx="537014" cy="24817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altLang="ko-KR" sz="2400" b="1" dirty="0">
                  <a:ln w="1905"/>
                  <a:solidFill>
                    <a:srgbClr val="10218B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MSIS</a:t>
              </a:r>
            </a:p>
          </p:txBody>
        </p:sp>
        <p:sp>
          <p:nvSpPr>
            <p:cNvPr id="21" name="직사각형 18"/>
            <p:cNvSpPr/>
            <p:nvPr/>
          </p:nvSpPr>
          <p:spPr>
            <a:xfrm rot="5400000">
              <a:off x="17386" y="6338819"/>
              <a:ext cx="185008" cy="36000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19"/>
            <p:cNvSpPr/>
            <p:nvPr/>
          </p:nvSpPr>
          <p:spPr>
            <a:xfrm>
              <a:off x="92929" y="6251497"/>
              <a:ext cx="832938" cy="36000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0"/>
            <p:cNvSpPr/>
            <p:nvPr/>
          </p:nvSpPr>
          <p:spPr>
            <a:xfrm>
              <a:off x="92868" y="6780622"/>
              <a:ext cx="862529" cy="50053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1"/>
            <p:cNvSpPr/>
            <p:nvPr/>
          </p:nvSpPr>
          <p:spPr>
            <a:xfrm rot="5400000">
              <a:off x="661083" y="6515345"/>
              <a:ext cx="576272" cy="45719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2"/>
            <p:cNvSpPr/>
            <p:nvPr/>
          </p:nvSpPr>
          <p:spPr>
            <a:xfrm rot="5400000">
              <a:off x="17386" y="6698859"/>
              <a:ext cx="185008" cy="36000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5226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Charging of an SC DC-DC Converter (2/2)</a:t>
            </a:r>
            <a:br>
              <a:rPr lang="en-US" dirty="0"/>
            </a:br>
            <a:r>
              <a:rPr lang="en-US" dirty="0"/>
              <a:t>-Two Step Charging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64"/>
          <a:stretch/>
        </p:blipFill>
        <p:spPr>
          <a:xfrm>
            <a:off x="4994624" y="1676401"/>
            <a:ext cx="4031551" cy="14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7" t="5123" r="7704"/>
          <a:stretch/>
        </p:blipFill>
        <p:spPr>
          <a:xfrm>
            <a:off x="304800" y="3913248"/>
            <a:ext cx="4169697" cy="21343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8" t="5123" r="7974"/>
          <a:stretch/>
        </p:blipFill>
        <p:spPr>
          <a:xfrm>
            <a:off x="4693935" y="3913248"/>
            <a:ext cx="4169649" cy="21343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0629" y="6047601"/>
            <a:ext cx="2198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 Narrow" panose="020B0606020202030204" pitchFamily="34" charset="0"/>
              </a:rPr>
              <a:t>Conventional (one-step charging)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61631" y="6047601"/>
            <a:ext cx="1297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 Narrow" panose="020B0606020202030204" pitchFamily="34" charset="0"/>
              </a:rPr>
              <a:t>Two-step charging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613973" y="3636249"/>
            <a:ext cx="5943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Arial Narrow" panose="020B0606020202030204" pitchFamily="34" charset="0"/>
              </a:rPr>
              <a:t>Simulation results by using mathematical model in MATLAB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81000" y="1417637"/>
            <a:ext cx="8229600" cy="4525963"/>
          </a:xfrm>
        </p:spPr>
        <p:txBody>
          <a:bodyPr/>
          <a:lstStyle/>
          <a:p>
            <a:r>
              <a:rPr lang="en-US" altLang="ja-JP" dirty="0"/>
              <a:t>Using additional charging stage</a:t>
            </a:r>
          </a:p>
          <a:p>
            <a:r>
              <a:rPr lang="en-US" altLang="ja-JP" dirty="0"/>
              <a:t>Efficiency of step 1 &amp; 2 is</a:t>
            </a:r>
          </a:p>
          <a:p>
            <a:pPr lvl="1"/>
            <a:r>
              <a:rPr lang="en-US" altLang="ja-JP" i="1" dirty="0"/>
              <a:t>𝜂</a:t>
            </a:r>
            <a:r>
              <a:rPr lang="en-US" altLang="ja-JP" i="1" baseline="-25000" dirty="0"/>
              <a:t>1</a:t>
            </a:r>
            <a:r>
              <a:rPr lang="en-US" altLang="ja-JP" dirty="0"/>
              <a:t>= </a:t>
            </a:r>
            <a:r>
              <a:rPr lang="en-US" altLang="ja-JP" i="1" dirty="0"/>
              <a:t>50%</a:t>
            </a:r>
            <a:r>
              <a:rPr lang="en-US" altLang="ja-JP" dirty="0"/>
              <a:t> and </a:t>
            </a:r>
            <a:r>
              <a:rPr lang="en-US" altLang="ja-JP" i="1" dirty="0"/>
              <a:t>𝜂</a:t>
            </a:r>
            <a:r>
              <a:rPr lang="en-US" altLang="ja-JP" i="1" baseline="-25000" dirty="0"/>
              <a:t>2</a:t>
            </a:r>
            <a:r>
              <a:rPr lang="en-US" altLang="ja-JP" i="1" dirty="0"/>
              <a:t>=75%</a:t>
            </a:r>
            <a:endParaRPr lang="en-US" altLang="ja-JP" dirty="0"/>
          </a:p>
          <a:p>
            <a:r>
              <a:rPr lang="en-US" altLang="ja-JP" dirty="0"/>
              <a:t>Total charging efficiency </a:t>
            </a:r>
            <a:r>
              <a:rPr lang="en-US" altLang="ja-JP" i="1" dirty="0"/>
              <a:t>𝜂=66.67%</a:t>
            </a:r>
            <a:endParaRPr lang="en-US" altLang="ja-JP" dirty="0"/>
          </a:p>
          <a:p>
            <a:r>
              <a:rPr lang="en-US" altLang="ja-JP" dirty="0"/>
              <a:t>By adding more charging steps, efficiency can be further improved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65744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447800"/>
            <a:ext cx="8229600" cy="4525963"/>
          </a:xfrm>
        </p:spPr>
        <p:txBody>
          <a:bodyPr/>
          <a:lstStyle/>
          <a:p>
            <a:r>
              <a:rPr lang="en-US" dirty="0"/>
              <a:t>Splitting each capacitor into smaller units, allow more charging steps</a:t>
            </a:r>
          </a:p>
          <a:p>
            <a:r>
              <a:rPr lang="en-US" dirty="0"/>
              <a:t>By splitting each into three</a:t>
            </a:r>
          </a:p>
          <a:p>
            <a:pPr lvl="1"/>
            <a:r>
              <a:rPr lang="en-US" dirty="0"/>
              <a:t>Four-step charging is obtained</a:t>
            </a:r>
          </a:p>
          <a:p>
            <a:pPr lvl="1"/>
            <a:r>
              <a:rPr lang="en-US" dirty="0"/>
              <a:t>With charging efficiency of 75%</a:t>
            </a:r>
          </a:p>
          <a:p>
            <a:pPr lvl="1"/>
            <a:r>
              <a:rPr lang="en-US" dirty="0"/>
              <a:t>66.67% reduction in energy wastage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Charging of an SC DC-DC Converter</a:t>
            </a:r>
            <a:br>
              <a:rPr lang="en-US" dirty="0"/>
            </a:br>
            <a:r>
              <a:rPr lang="en-US" dirty="0"/>
              <a:t>-Split-Capacitor Charging (Four-Step Charging)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3" t="6489" r="8444" b="1898"/>
          <a:stretch/>
        </p:blipFill>
        <p:spPr>
          <a:xfrm>
            <a:off x="511693" y="3547872"/>
            <a:ext cx="4136507" cy="26791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0" y="6018674"/>
            <a:ext cx="297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 Narrow" panose="020B0606020202030204" pitchFamily="34" charset="0"/>
              </a:rPr>
              <a:t>Proposed six capacitor bank</a:t>
            </a:r>
          </a:p>
          <a:p>
            <a:pPr marL="228600" indent="-228600" algn="ctr">
              <a:buAutoNum type="alphaLcParenBoth"/>
            </a:pPr>
            <a:r>
              <a:rPr lang="en-US" sz="1200" b="1" dirty="0">
                <a:latin typeface="Arial Narrow" panose="020B0606020202030204" pitchFamily="34" charset="0"/>
              </a:rPr>
              <a:t>Architecture</a:t>
            </a:r>
          </a:p>
          <a:p>
            <a:pPr marL="228600" indent="-228600" algn="ctr">
              <a:buAutoNum type="alphaLcParenBoth"/>
            </a:pPr>
            <a:r>
              <a:rPr lang="en-US" sz="1200" b="1" dirty="0">
                <a:latin typeface="Arial Narrow" panose="020B0606020202030204" pitchFamily="34" charset="0"/>
              </a:rPr>
              <a:t>Configurations during each charging step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6800" y="6203340"/>
            <a:ext cx="3328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 Narrow" panose="020B0606020202030204" pitchFamily="34" charset="0"/>
              </a:rPr>
              <a:t>Six capacitor, four-step split-capacitor charging simulation.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198" y="2082005"/>
            <a:ext cx="4293685" cy="404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55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41437"/>
            <a:ext cx="8229600" cy="4525963"/>
          </a:xfrm>
        </p:spPr>
        <p:txBody>
          <a:bodyPr/>
          <a:lstStyle/>
          <a:p>
            <a:r>
              <a:rPr lang="en-US" dirty="0"/>
              <a:t>The table shows summary of MATLAB simulation results</a:t>
            </a:r>
          </a:p>
          <a:p>
            <a:pPr lvl="1"/>
            <a:r>
              <a:rPr lang="en-US" dirty="0"/>
              <a:t>For various number of charging steps (including split-capacitor charging), </a:t>
            </a:r>
          </a:p>
          <a:p>
            <a:pPr lvl="1"/>
            <a:r>
              <a:rPr lang="en-US" dirty="0"/>
              <a:t>Showing total efficiency, efficiency of each step and capacitor configuration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Charging of an SC DC-DC Converter</a:t>
            </a:r>
            <a:br>
              <a:rPr lang="en-US" dirty="0"/>
            </a:br>
            <a:r>
              <a:rPr lang="en-US" dirty="0"/>
              <a:t>-Comparison of N-Step Charging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82073"/>
              </p:ext>
            </p:extLst>
          </p:nvPr>
        </p:nvGraphicFramePr>
        <p:xfrm>
          <a:off x="1143000" y="2590800"/>
          <a:ext cx="7162796" cy="3706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3458">
                  <a:extLst>
                    <a:ext uri="{9D8B030D-6E8A-4147-A177-3AD203B41FA5}">
                      <a16:colId xmlns:a16="http://schemas.microsoft.com/office/drawing/2014/main" val="2652795407"/>
                    </a:ext>
                  </a:extLst>
                </a:gridCol>
                <a:gridCol w="685962">
                  <a:extLst>
                    <a:ext uri="{9D8B030D-6E8A-4147-A177-3AD203B41FA5}">
                      <a16:colId xmlns:a16="http://schemas.microsoft.com/office/drawing/2014/main" val="3368712370"/>
                    </a:ext>
                  </a:extLst>
                </a:gridCol>
                <a:gridCol w="671672">
                  <a:extLst>
                    <a:ext uri="{9D8B030D-6E8A-4147-A177-3AD203B41FA5}">
                      <a16:colId xmlns:a16="http://schemas.microsoft.com/office/drawing/2014/main" val="3737323494"/>
                    </a:ext>
                  </a:extLst>
                </a:gridCol>
                <a:gridCol w="671672">
                  <a:extLst>
                    <a:ext uri="{9D8B030D-6E8A-4147-A177-3AD203B41FA5}">
                      <a16:colId xmlns:a16="http://schemas.microsoft.com/office/drawing/2014/main" val="4670747"/>
                    </a:ext>
                  </a:extLst>
                </a:gridCol>
                <a:gridCol w="671672">
                  <a:extLst>
                    <a:ext uri="{9D8B030D-6E8A-4147-A177-3AD203B41FA5}">
                      <a16:colId xmlns:a16="http://schemas.microsoft.com/office/drawing/2014/main" val="468205288"/>
                    </a:ext>
                  </a:extLst>
                </a:gridCol>
                <a:gridCol w="671672">
                  <a:extLst>
                    <a:ext uri="{9D8B030D-6E8A-4147-A177-3AD203B41FA5}">
                      <a16:colId xmlns:a16="http://schemas.microsoft.com/office/drawing/2014/main" val="4215833680"/>
                    </a:ext>
                  </a:extLst>
                </a:gridCol>
                <a:gridCol w="671672">
                  <a:extLst>
                    <a:ext uri="{9D8B030D-6E8A-4147-A177-3AD203B41FA5}">
                      <a16:colId xmlns:a16="http://schemas.microsoft.com/office/drawing/2014/main" val="3527558989"/>
                    </a:ext>
                  </a:extLst>
                </a:gridCol>
                <a:gridCol w="671672">
                  <a:extLst>
                    <a:ext uri="{9D8B030D-6E8A-4147-A177-3AD203B41FA5}">
                      <a16:colId xmlns:a16="http://schemas.microsoft.com/office/drawing/2014/main" val="1029433019"/>
                    </a:ext>
                  </a:extLst>
                </a:gridCol>
                <a:gridCol w="671672">
                  <a:extLst>
                    <a:ext uri="{9D8B030D-6E8A-4147-A177-3AD203B41FA5}">
                      <a16:colId xmlns:a16="http://schemas.microsoft.com/office/drawing/2014/main" val="589872199"/>
                    </a:ext>
                  </a:extLst>
                </a:gridCol>
                <a:gridCol w="671672">
                  <a:extLst>
                    <a:ext uri="{9D8B030D-6E8A-4147-A177-3AD203B41FA5}">
                      <a16:colId xmlns:a16="http://schemas.microsoft.com/office/drawing/2014/main" val="3773719525"/>
                    </a:ext>
                  </a:extLst>
                </a:gridCol>
              </a:tblGrid>
              <a:tr h="228600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" panose="02020603050405020304" pitchFamily="18" charset="0"/>
                      </a:endParaRPr>
                    </a:p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ctr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Charging Steps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935397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6959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Capacitors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856476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Efficiency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49.9%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49.9%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65622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Capacitors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1,2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2,1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02062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Efficiency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66.6%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49.9%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75.0%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91899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Capacitors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2,2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4,1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44593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Efficiency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72.7%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49.7%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75.0%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75.0%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09576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Capacitors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1,6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2,3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3,2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6,1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381842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Efficiency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75.0%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49.6%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75.0%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83.3%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75.0%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7282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Capacitors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2,4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4,2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8,1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050863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Efficiency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74.4%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49.5%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74.9%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75.0%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75.0%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2806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Capacitors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2,6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3,4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4,3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6,2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12,1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560936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Efficiency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76.6%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49.2%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74.9%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83.3%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87.5%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83.3%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75.0%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2330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Capacitors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1,24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2,12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3,8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4,6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6,4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8,3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12,2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24,1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285746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Efficiency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77.0%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48.5%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74.8%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83.3%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87.5%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83.3%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87.5%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83.3%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75.0%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45720" marR="45720" marT="9144" marB="9144" anchor="b"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454175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905000" y="6320135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 Narrow" panose="020B0606020202030204" pitchFamily="34" charset="0"/>
              </a:rPr>
              <a:t>*Capacitors arrangement represented as </a:t>
            </a:r>
          </a:p>
          <a:p>
            <a:r>
              <a:rPr lang="en-US" sz="1200" i="1" dirty="0">
                <a:latin typeface="Arial Narrow" panose="020B0606020202030204" pitchFamily="34" charset="0"/>
              </a:rPr>
              <a:t>	(Number of Branches, Number of series capacitors in each branch)</a:t>
            </a:r>
          </a:p>
        </p:txBody>
      </p:sp>
    </p:spTree>
    <p:extLst>
      <p:ext uri="{BB962C8B-B14F-4D97-AF65-F5344CB8AC3E}">
        <p14:creationId xmlns:p14="http://schemas.microsoft.com/office/powerpoint/2010/main" val="478295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Compares Charging behavior of Split-Capacitor Charging (four-step)</a:t>
            </a:r>
          </a:p>
          <a:p>
            <a:pPr lvl="1"/>
            <a:r>
              <a:rPr lang="en-US" dirty="0"/>
              <a:t>With one-step charging</a:t>
            </a:r>
          </a:p>
          <a:p>
            <a:r>
              <a:rPr lang="en-US" dirty="0"/>
              <a:t>Split-Cap. Charging outperforms, by providing 73.73% efficiency</a:t>
            </a:r>
          </a:p>
          <a:p>
            <a:pPr lvl="1"/>
            <a:r>
              <a:rPr lang="en-US" dirty="0"/>
              <a:t>Reducing energy wastage by 65.51%</a:t>
            </a:r>
          </a:p>
          <a:p>
            <a:pPr lvl="1"/>
            <a:r>
              <a:rPr lang="en-US" dirty="0"/>
              <a:t>With only 20% overhead of charging period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Simulation</a:t>
            </a:r>
            <a:br>
              <a:rPr lang="en-US" dirty="0"/>
            </a:br>
            <a:r>
              <a:rPr lang="en-US" dirty="0"/>
              <a:t>One-Step vs. Split-Cap. Charging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5" y="3778815"/>
            <a:ext cx="4130364" cy="2507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922" y="2863607"/>
            <a:ext cx="1896478" cy="7038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785778"/>
            <a:ext cx="4314327" cy="220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69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524000"/>
            <a:ext cx="8229600" cy="4525963"/>
          </a:xfrm>
        </p:spPr>
        <p:txBody>
          <a:bodyPr/>
          <a:lstStyle/>
          <a:p>
            <a:r>
              <a:rPr lang="en-US" dirty="0"/>
              <a:t>Simulation results show</a:t>
            </a:r>
          </a:p>
          <a:p>
            <a:pPr lvl="1"/>
            <a:r>
              <a:rPr lang="en-US" dirty="0"/>
              <a:t>Improvement for short active periods</a:t>
            </a:r>
          </a:p>
          <a:p>
            <a:pPr lvl="1"/>
            <a:r>
              <a:rPr lang="en-US" dirty="0"/>
              <a:t>By incorporating Split-Cap. Charging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Split-Cap. Charging Based Boost Converter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57800" y="5895201"/>
            <a:ext cx="3523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 Narrow" panose="020B0606020202030204" pitchFamily="34" charset="0"/>
              </a:rPr>
              <a:t>Boost Converter for an active period of ten clock cycles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8" y="3962400"/>
            <a:ext cx="4580198" cy="18995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72582" y="5867400"/>
            <a:ext cx="3057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 Narrow" panose="020B0606020202030204" pitchFamily="34" charset="0"/>
              </a:rPr>
              <a:t>Comparison of Split-Cap. Vs. one-step charging</a:t>
            </a:r>
          </a:p>
          <a:p>
            <a:pPr algn="ctr"/>
            <a:r>
              <a:rPr lang="en-US" sz="1200" b="1" dirty="0">
                <a:latin typeface="Arial Narrow" panose="020B0606020202030204" pitchFamily="34" charset="0"/>
              </a:rPr>
              <a:t>for various lengths of active periods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152" y="1851479"/>
            <a:ext cx="4283528" cy="40921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2819400"/>
            <a:ext cx="2665497" cy="9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41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evaluate the viability, following five scenarios are used</a:t>
            </a:r>
          </a:p>
          <a:p>
            <a:pPr lvl="1"/>
            <a:r>
              <a:rPr lang="en-US" dirty="0"/>
              <a:t>All MOSFET switches </a:t>
            </a:r>
          </a:p>
          <a:p>
            <a:pPr lvl="1"/>
            <a:r>
              <a:rPr lang="en-US" dirty="0"/>
              <a:t>Input switch is ideal (MEMS), rest are MOSFETs</a:t>
            </a:r>
          </a:p>
          <a:p>
            <a:pPr lvl="1"/>
            <a:r>
              <a:rPr lang="en-US" dirty="0"/>
              <a:t>Output switch is ideal (MEMS), rest are MOSFETs</a:t>
            </a:r>
          </a:p>
          <a:p>
            <a:pPr lvl="1"/>
            <a:r>
              <a:rPr lang="en-US" dirty="0"/>
              <a:t>Both Input and output switches are ideal (MEMS), rest are MOSFETs</a:t>
            </a:r>
          </a:p>
          <a:p>
            <a:pPr lvl="1"/>
            <a:r>
              <a:rPr lang="en-US" dirty="0"/>
              <a:t>All switches are ideal (MEMS)</a:t>
            </a:r>
          </a:p>
          <a:p>
            <a:r>
              <a:rPr lang="en-US" dirty="0"/>
              <a:t>Non-overlapping signals are used to minimize switching losses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" y="274638"/>
            <a:ext cx="6858000" cy="868362"/>
          </a:xfrm>
        </p:spPr>
        <p:txBody>
          <a:bodyPr/>
          <a:lstStyle/>
          <a:p>
            <a:r>
              <a:rPr lang="en-US" dirty="0"/>
              <a:t>Viability of MEMS Switches in SC DC-DC Converter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02510"/>
              </p:ext>
            </p:extLst>
          </p:nvPr>
        </p:nvGraphicFramePr>
        <p:xfrm>
          <a:off x="1009650" y="4343400"/>
          <a:ext cx="7124700" cy="182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2154">
                  <a:extLst>
                    <a:ext uri="{9D8B030D-6E8A-4147-A177-3AD203B41FA5}">
                      <a16:colId xmlns:a16="http://schemas.microsoft.com/office/drawing/2014/main" val="2097998944"/>
                    </a:ext>
                  </a:extLst>
                </a:gridCol>
                <a:gridCol w="1092957">
                  <a:extLst>
                    <a:ext uri="{9D8B030D-6E8A-4147-A177-3AD203B41FA5}">
                      <a16:colId xmlns:a16="http://schemas.microsoft.com/office/drawing/2014/main" val="3772198062"/>
                    </a:ext>
                  </a:extLst>
                </a:gridCol>
                <a:gridCol w="1146239">
                  <a:extLst>
                    <a:ext uri="{9D8B030D-6E8A-4147-A177-3AD203B41FA5}">
                      <a16:colId xmlns:a16="http://schemas.microsoft.com/office/drawing/2014/main" val="4173096673"/>
                    </a:ext>
                  </a:extLst>
                </a:gridCol>
                <a:gridCol w="1251740">
                  <a:extLst>
                    <a:ext uri="{9D8B030D-6E8A-4147-A177-3AD203B41FA5}">
                      <a16:colId xmlns:a16="http://schemas.microsoft.com/office/drawing/2014/main" val="2302755711"/>
                    </a:ext>
                  </a:extLst>
                </a:gridCol>
                <a:gridCol w="1549715">
                  <a:extLst>
                    <a:ext uri="{9D8B030D-6E8A-4147-A177-3AD203B41FA5}">
                      <a16:colId xmlns:a16="http://schemas.microsoft.com/office/drawing/2014/main" val="2648933159"/>
                    </a:ext>
                  </a:extLst>
                </a:gridCol>
                <a:gridCol w="1141895">
                  <a:extLst>
                    <a:ext uri="{9D8B030D-6E8A-4147-A177-3AD203B41FA5}">
                      <a16:colId xmlns:a16="http://schemas.microsoft.com/office/drawing/2014/main" val="126494506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200" dirty="0"/>
                        <a:t>Act. Period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(# cycles)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are MOSFET</a:t>
                      </a:r>
                      <a:r>
                        <a:rPr lang="en-US" sz="1200" baseline="0" dirty="0"/>
                        <a:t> SW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Only</a:t>
                      </a:r>
                      <a:r>
                        <a:rPr lang="en-US" sz="1200" baseline="0" dirty="0"/>
                        <a:t> </a:t>
                      </a:r>
                      <a:r>
                        <a:rPr lang="en-US" sz="1200" dirty="0"/>
                        <a:t>Input is Ideal SW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Only Output is Ideal SW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Both In/Output are Ideal SW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are Ideal SW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73611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71.96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69.55%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72.97%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72.12%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0553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73.73%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76.85%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74.37%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77.98%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79.38%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0889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80.35%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83.46%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81.12%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84.77%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89.34%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38897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81.2%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84.29%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81.98%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85.62%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90.6%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2585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81.65%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84.72%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82.43%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86.06%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91.25%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33521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576821" y="6321623"/>
            <a:ext cx="56284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 Narrow" panose="020B0606020202030204" pitchFamily="34" charset="0"/>
              </a:rPr>
              <a:t>*Using Split-Cap. </a:t>
            </a:r>
            <a:r>
              <a:rPr lang="en-US" sz="1400" dirty="0" err="1">
                <a:latin typeface="Arial Narrow" panose="020B0606020202030204" pitchFamily="34" charset="0"/>
              </a:rPr>
              <a:t>Chrg</a:t>
            </a:r>
            <a:r>
              <a:rPr lang="en-US" sz="1400" dirty="0">
                <a:latin typeface="Arial Narrow" panose="020B0606020202030204" pitchFamily="34" charset="0"/>
              </a:rPr>
              <a:t>. &amp; Energy Recycling converter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195" y="2004443"/>
            <a:ext cx="2405405" cy="11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47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1.gstatic.com/images?q=tbn:ANd9GcSECXuhpOt_3SZqigMzGmf9KtwxxKIhTn_10rNShz1cSE6b4cM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250430"/>
            <a:ext cx="1381125" cy="13811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738" y="1726784"/>
            <a:ext cx="7772400" cy="1771650"/>
          </a:xfrm>
        </p:spPr>
        <p:txBody>
          <a:bodyPr>
            <a:noAutofit/>
          </a:bodyPr>
          <a:lstStyle/>
          <a:p>
            <a:r>
              <a:rPr lang="en-US" sz="3600" dirty="0"/>
              <a:t>Energy Recycling Voltage Scaler Based on Reconfigurable Capacitive Array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153" y="3735350"/>
            <a:ext cx="8686800" cy="1981200"/>
          </a:xfr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Syed Asmat Ali Shah, Saad Arslan, *HyungWon Kim</a:t>
            </a:r>
          </a:p>
          <a:p>
            <a:endParaRPr lang="en-US" altLang="ko-KR" sz="20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Dept. of Electronic Engineering, College of Electrical Engineering and Computer Science,  Chungbuk National University</a:t>
            </a:r>
            <a:endParaRPr lang="en-US" sz="20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2" name="Group 98"/>
          <p:cNvGrpSpPr>
            <a:grpSpLocks/>
          </p:cNvGrpSpPr>
          <p:nvPr/>
        </p:nvGrpSpPr>
        <p:grpSpPr bwMode="auto">
          <a:xfrm>
            <a:off x="227013" y="222250"/>
            <a:ext cx="8697912" cy="6415088"/>
            <a:chOff x="143" y="140"/>
            <a:chExt cx="5479" cy="4041"/>
          </a:xfrm>
        </p:grpSpPr>
        <p:sp>
          <p:nvSpPr>
            <p:cNvPr id="13" name="Line 99"/>
            <p:cNvSpPr>
              <a:spLocks noChangeShapeType="1"/>
            </p:cNvSpPr>
            <p:nvPr/>
          </p:nvSpPr>
          <p:spPr bwMode="auto">
            <a:xfrm rot="-5400000">
              <a:off x="2885" y="-2596"/>
              <a:ext cx="0" cy="5475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Line 100"/>
            <p:cNvSpPr>
              <a:spLocks noChangeShapeType="1"/>
            </p:cNvSpPr>
            <p:nvPr/>
          </p:nvSpPr>
          <p:spPr bwMode="auto">
            <a:xfrm>
              <a:off x="5622" y="140"/>
              <a:ext cx="0" cy="4041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Line 101"/>
            <p:cNvSpPr>
              <a:spLocks noChangeShapeType="1"/>
            </p:cNvSpPr>
            <p:nvPr userDrawn="1"/>
          </p:nvSpPr>
          <p:spPr bwMode="auto">
            <a:xfrm>
              <a:off x="147" y="140"/>
              <a:ext cx="0" cy="4041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Line 102"/>
            <p:cNvSpPr>
              <a:spLocks noChangeShapeType="1"/>
            </p:cNvSpPr>
            <p:nvPr/>
          </p:nvSpPr>
          <p:spPr bwMode="auto">
            <a:xfrm rot="-5400000">
              <a:off x="2882" y="1442"/>
              <a:ext cx="0" cy="5478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" name="그룹 14"/>
          <p:cNvGrpSpPr/>
          <p:nvPr/>
        </p:nvGrpSpPr>
        <p:grpSpPr>
          <a:xfrm>
            <a:off x="6963087" y="5521847"/>
            <a:ext cx="1911038" cy="1080085"/>
            <a:chOff x="-55211" y="6250069"/>
            <a:chExt cx="1027289" cy="580606"/>
          </a:xfrm>
        </p:grpSpPr>
        <p:sp>
          <p:nvSpPr>
            <p:cNvPr id="18" name="직사각형 15"/>
            <p:cNvSpPr/>
            <p:nvPr userDrawn="1"/>
          </p:nvSpPr>
          <p:spPr bwMode="auto">
            <a:xfrm>
              <a:off x="98852" y="6276975"/>
              <a:ext cx="832700" cy="5434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grpSp>
          <p:nvGrpSpPr>
            <p:cNvPr id="19" name="그룹 16"/>
            <p:cNvGrpSpPr/>
            <p:nvPr/>
          </p:nvGrpSpPr>
          <p:grpSpPr>
            <a:xfrm>
              <a:off x="284490" y="6278628"/>
              <a:ext cx="647062" cy="524857"/>
              <a:chOff x="4038599" y="1983314"/>
              <a:chExt cx="3314945" cy="2688878"/>
            </a:xfrm>
          </p:grpSpPr>
          <p:pic>
            <p:nvPicPr>
              <p:cNvPr id="26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8599" y="1983314"/>
                <a:ext cx="3314945" cy="2688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hotocopy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1500" y="3278804"/>
                <a:ext cx="633500" cy="3926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8" name="Picture 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3600" y="2597837"/>
                <a:ext cx="56197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" name="직사각형 17"/>
            <p:cNvSpPr/>
            <p:nvPr/>
          </p:nvSpPr>
          <p:spPr>
            <a:xfrm>
              <a:off x="-55211" y="6405090"/>
              <a:ext cx="537014" cy="24817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altLang="ko-KR" sz="2400" b="1" dirty="0">
                  <a:ln w="1905"/>
                  <a:solidFill>
                    <a:srgbClr val="10218B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MSIS</a:t>
              </a:r>
            </a:p>
          </p:txBody>
        </p:sp>
        <p:sp>
          <p:nvSpPr>
            <p:cNvPr id="21" name="직사각형 18"/>
            <p:cNvSpPr/>
            <p:nvPr/>
          </p:nvSpPr>
          <p:spPr>
            <a:xfrm rot="5400000">
              <a:off x="17386" y="6338819"/>
              <a:ext cx="185008" cy="36000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19"/>
            <p:cNvSpPr/>
            <p:nvPr/>
          </p:nvSpPr>
          <p:spPr>
            <a:xfrm>
              <a:off x="92929" y="6251497"/>
              <a:ext cx="832938" cy="36000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0"/>
            <p:cNvSpPr/>
            <p:nvPr/>
          </p:nvSpPr>
          <p:spPr>
            <a:xfrm>
              <a:off x="92868" y="6780622"/>
              <a:ext cx="862529" cy="50053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1"/>
            <p:cNvSpPr/>
            <p:nvPr/>
          </p:nvSpPr>
          <p:spPr>
            <a:xfrm rot="5400000">
              <a:off x="661083" y="6515345"/>
              <a:ext cx="576272" cy="45719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2"/>
            <p:cNvSpPr/>
            <p:nvPr/>
          </p:nvSpPr>
          <p:spPr>
            <a:xfrm rot="5400000">
              <a:off x="17386" y="6698859"/>
              <a:ext cx="185008" cy="36000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7911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152400"/>
            <a:ext cx="7391400" cy="868362"/>
          </a:xfrm>
        </p:spPr>
        <p:txBody>
          <a:bodyPr/>
          <a:lstStyle/>
          <a:p>
            <a:r>
              <a:rPr lang="en-US" sz="2800" dirty="0"/>
              <a:t>Combining Split Charging and Energy Recycling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4778044"/>
            <a:ext cx="6070425" cy="20037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1000" y="4431268"/>
            <a:ext cx="4673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altLang="ja-JP" dirty="0"/>
              <a:t>Capacitor Bank with Reconfigurable switches</a:t>
            </a:r>
            <a:endParaRPr lang="ja-JP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524000"/>
            <a:ext cx="271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altLang="ja-JP" dirty="0"/>
              <a:t>Overall Circuit Structure</a:t>
            </a:r>
            <a:endParaRPr lang="ja-JP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E38823-293E-4AFF-BC15-51D52E960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075" y="1523288"/>
            <a:ext cx="6781800" cy="29079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30F1B6-82C2-43F0-84BC-B2D3B5929522}"/>
              </a:ext>
            </a:extLst>
          </p:cNvPr>
          <p:cNvSpPr/>
          <p:nvPr/>
        </p:nvSpPr>
        <p:spPr>
          <a:xfrm>
            <a:off x="1143001" y="4084492"/>
            <a:ext cx="67568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1000" b="1" dirty="0"/>
              <a:t>Proposed Architecture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821146-7896-4D9A-BDFD-0003A280A3C1}"/>
              </a:ext>
            </a:extLst>
          </p:cNvPr>
          <p:cNvSpPr/>
          <p:nvPr/>
        </p:nvSpPr>
        <p:spPr>
          <a:xfrm>
            <a:off x="1524000" y="6623140"/>
            <a:ext cx="5257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1000" b="1" dirty="0"/>
              <a:t>  Capacitor Bank</a:t>
            </a:r>
          </a:p>
        </p:txBody>
      </p:sp>
    </p:spTree>
    <p:extLst>
      <p:ext uri="{BB962C8B-B14F-4D97-AF65-F5344CB8AC3E}">
        <p14:creationId xmlns:p14="http://schemas.microsoft.com/office/powerpoint/2010/main" val="3151950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dirty="0"/>
              <a:t>Cadence Virtuoso Layout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868362"/>
          </a:xfrm>
        </p:spPr>
        <p:txBody>
          <a:bodyPr/>
          <a:lstStyle/>
          <a:p>
            <a:r>
              <a:rPr lang="en-US" sz="2800" dirty="0"/>
              <a:t>Combining Split Charging and Energy Recycling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27984"/>
            <a:ext cx="7318348" cy="4196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066800" y="2127984"/>
                <a:ext cx="6705600" cy="2444016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rgbClr val="3333CC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Capacitor Bank (190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n w="0"/>
                        <a:solidFill>
                          <a:srgbClr val="3333CC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n-US" dirty="0">
                    <a:ln w="0"/>
                    <a:solidFill>
                      <a:srgbClr val="3333CC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m x 70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n w="0"/>
                        <a:solidFill>
                          <a:srgbClr val="3333CC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n-US" dirty="0">
                    <a:ln w="0"/>
                    <a:solidFill>
                      <a:srgbClr val="3333CC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m) </a:t>
                </a:r>
              </a:p>
              <a:p>
                <a:pPr algn="ctr"/>
                <a:r>
                  <a:rPr lang="en-US" sz="1600" dirty="0">
                    <a:ln w="0"/>
                    <a:solidFill>
                      <a:srgbClr val="3333CC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(Six Capacitors)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127984"/>
                <a:ext cx="6705600" cy="2444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767004" y="5003373"/>
            <a:ext cx="4618144" cy="124502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rgbClr val="3333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Digital Control Circuit</a:t>
            </a:r>
          </a:p>
        </p:txBody>
      </p:sp>
      <p:sp>
        <p:nvSpPr>
          <p:cNvPr id="8" name="Rectangle 7"/>
          <p:cNvSpPr/>
          <p:nvPr/>
        </p:nvSpPr>
        <p:spPr>
          <a:xfrm>
            <a:off x="2209800" y="5338337"/>
            <a:ext cx="1557204" cy="68146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n w="0"/>
                <a:solidFill>
                  <a:srgbClr val="3333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Comparator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6800" y="4584700"/>
            <a:ext cx="6629400" cy="4445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n w="0"/>
                <a:solidFill>
                  <a:srgbClr val="3333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Switches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61028F-25CC-4F49-8B91-41368CC09C13}"/>
              </a:ext>
            </a:extLst>
          </p:cNvPr>
          <p:cNvSpPr/>
          <p:nvPr/>
        </p:nvSpPr>
        <p:spPr>
          <a:xfrm>
            <a:off x="1066800" y="6438231"/>
            <a:ext cx="7315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1000" b="1" dirty="0"/>
              <a:t> Layout of the Proposed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825418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8206" y="1371600"/>
            <a:ext cx="82296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>
                <a:latin typeface="Arial Narrow" panose="020B0606020202030204" pitchFamily="34" charset="0"/>
              </a:rPr>
              <a:t>For maximum power saving both the transitions should be optimized. i.e. SCC and 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80CB2D-1F2D-4545-8495-9DA9F840BF01}"/>
              </a:ext>
            </a:extLst>
          </p:cNvPr>
          <p:cNvSpPr/>
          <p:nvPr/>
        </p:nvSpPr>
        <p:spPr>
          <a:xfrm>
            <a:off x="2286000" y="5905500"/>
            <a:ext cx="4648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1000" b="1" dirty="0"/>
              <a:t>Relative gain of SCC and ER compared to conventional SC DC-DC converters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84333DE-2515-4DB9-95B1-55713EFFDE3E}"/>
              </a:ext>
            </a:extLst>
          </p:cNvPr>
          <p:cNvSpPr txBox="1">
            <a:spLocks/>
          </p:cNvSpPr>
          <p:nvPr/>
        </p:nvSpPr>
        <p:spPr>
          <a:xfrm>
            <a:off x="152400" y="228600"/>
            <a:ext cx="68580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cap="small" dirty="0">
                <a:solidFill>
                  <a:schemeClr val="bg2">
                    <a:lumMod val="90000"/>
                  </a:schemeClr>
                </a:solidFill>
                <a:effectLst>
                  <a:outerShdw blurRad="50800" dist="38100" dir="27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87542-4725-4F9B-B2BB-1BBE6EB3B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225" y="2590800"/>
            <a:ext cx="4333550" cy="33147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781A57E-9AC1-4010-93BC-44601809B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Improvement by SCC and ER</a:t>
            </a:r>
          </a:p>
        </p:txBody>
      </p:sp>
    </p:spTree>
    <p:extLst>
      <p:ext uri="{BB962C8B-B14F-4D97-AF65-F5344CB8AC3E}">
        <p14:creationId xmlns:p14="http://schemas.microsoft.com/office/powerpoint/2010/main" val="375993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/>
          <p:cNvSpPr>
            <a:spLocks noGrp="1"/>
          </p:cNvSpPr>
          <p:nvPr>
            <p:ph type="title"/>
          </p:nvPr>
        </p:nvSpPr>
        <p:spPr bwMode="auto">
          <a:xfrm>
            <a:off x="381000" y="152400"/>
            <a:ext cx="8425061" cy="792088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3600" cap="none" dirty="0">
                <a:solidFill>
                  <a:srgbClr val="000090"/>
                </a:solidFill>
                <a:ea typeface="HY헤드라인M" charset="0"/>
              </a:rPr>
              <a:t>Research Goal of Low Power Voltage </a:t>
            </a:r>
            <a:r>
              <a:rPr lang="en-US" altLang="ko-KR" sz="3600" cap="none" dirty="0" err="1">
                <a:solidFill>
                  <a:srgbClr val="000090"/>
                </a:solidFill>
                <a:ea typeface="HY헤드라인M" charset="0"/>
              </a:rPr>
              <a:t>Scaler</a:t>
            </a:r>
            <a:endParaRPr lang="ko-KR" altLang="en-US" sz="3600" cap="none" dirty="0">
              <a:solidFill>
                <a:srgbClr val="000090"/>
              </a:solidFill>
              <a:ea typeface="HY헤드라인M" charset="0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8532439" y="6376988"/>
            <a:ext cx="449635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fld id="{D704104C-02FF-49D6-A6AA-E3D3A0945E2C}" type="slidenum">
              <a:rPr lang="ko-KR" altLang="en-US" sz="1400">
                <a:latin typeface="Arial" charset="0"/>
              </a:rPr>
              <a:pPr/>
              <a:t>2</a:t>
            </a:fld>
            <a:endParaRPr lang="en-US" altLang="ko-KR" sz="1400" dirty="0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037832"/>
            <a:ext cx="5592324" cy="5667768"/>
          </a:xfrm>
          <a:prstGeom prst="rect">
            <a:avLst/>
          </a:prstGeom>
        </p:spPr>
      </p:pic>
      <p:sp>
        <p:nvSpPr>
          <p:cNvPr id="7171" name="내용 개체 틀 2"/>
          <p:cNvSpPr>
            <a:spLocks noGrp="1"/>
          </p:cNvSpPr>
          <p:nvPr>
            <p:ph idx="1"/>
          </p:nvPr>
        </p:nvSpPr>
        <p:spPr bwMode="auto">
          <a:xfrm>
            <a:off x="76200" y="1497360"/>
            <a:ext cx="3532909" cy="444624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130000"/>
              </a:lnSpc>
              <a:buFont typeface="Wingdings" charset="2"/>
              <a:buChar char="v"/>
            </a:pPr>
            <a:r>
              <a:rPr lang="en-US" altLang="ja-JP" sz="2000" b="1" dirty="0"/>
              <a:t>On-Chip Dynamic Voltage </a:t>
            </a:r>
            <a:r>
              <a:rPr lang="en-US" altLang="ja-JP" sz="2000" b="1" dirty="0" err="1"/>
              <a:t>Scaler</a:t>
            </a:r>
            <a:r>
              <a:rPr lang="en-US" altLang="ja-JP" sz="2000" b="1" dirty="0"/>
              <a:t> for Multiple Power Domain</a:t>
            </a:r>
          </a:p>
          <a:p>
            <a:pPr marL="355600" lvl="1" indent="-174625">
              <a:lnSpc>
                <a:spcPct val="130000"/>
              </a:lnSpc>
              <a:buFont typeface="Wingdings" charset="2"/>
              <a:buChar char="Ø"/>
            </a:pPr>
            <a:r>
              <a:rPr lang="de-DE" altLang="ja-JP" sz="1600" dirty="0"/>
              <a:t>Dynamic Power Management </a:t>
            </a:r>
            <a:r>
              <a:rPr lang="en-US" altLang="ja-JP" sz="1600" dirty="0"/>
              <a:t>For Multiple micro-grain power domains</a:t>
            </a:r>
          </a:p>
          <a:p>
            <a:pPr marL="355600" lvl="1" indent="-174625">
              <a:lnSpc>
                <a:spcPct val="130000"/>
              </a:lnSpc>
              <a:buFont typeface="Wingdings" charset="2"/>
              <a:buChar char="Ø"/>
            </a:pPr>
            <a:r>
              <a:rPr lang="en-US" altLang="ja-JP" sz="1600" dirty="0"/>
              <a:t>Wide input and output voltage range</a:t>
            </a:r>
          </a:p>
          <a:p>
            <a:pPr marL="355600" lvl="1" indent="-174625">
              <a:lnSpc>
                <a:spcPct val="130000"/>
              </a:lnSpc>
              <a:buFont typeface="Wingdings" charset="2"/>
              <a:buChar char="Ø"/>
            </a:pPr>
            <a:r>
              <a:rPr lang="en-US" altLang="ja-JP" sz="1600" dirty="0"/>
              <a:t>On-Demand Dynamic output voltage scaling</a:t>
            </a:r>
            <a:endParaRPr lang="ja-JP" altLang="en-US" sz="1600" dirty="0"/>
          </a:p>
          <a:p>
            <a:pPr marL="355600" lvl="1" indent="-174625">
              <a:lnSpc>
                <a:spcPct val="130000"/>
              </a:lnSpc>
              <a:buFont typeface="Wingdings" charset="2"/>
              <a:buChar char="Ø"/>
            </a:pPr>
            <a:r>
              <a:rPr lang="en-US" altLang="ja-JP" sz="1600" dirty="0"/>
              <a:t>Small form factor On-chip Switched Capacitor Voltage converter and </a:t>
            </a:r>
            <a:r>
              <a:rPr lang="en-US" altLang="ja-JP" sz="1600" dirty="0" err="1"/>
              <a:t>Scaler</a:t>
            </a:r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1895349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Architecture As a Buck Converter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B1CB7B-4244-4874-853F-175E86484D68}"/>
              </a:ext>
            </a:extLst>
          </p:cNvPr>
          <p:cNvSpPr/>
          <p:nvPr/>
        </p:nvSpPr>
        <p:spPr>
          <a:xfrm>
            <a:off x="1143000" y="6535255"/>
            <a:ext cx="2438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1000" b="1" dirty="0"/>
              <a:t>Split Cap. Charging Configurations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0952C9-F9D0-4F9B-ABF7-C396CA4DA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4888871"/>
            <a:ext cx="1371600" cy="17079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5D5B47-DF51-488F-9DAA-F74D13676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4749125"/>
            <a:ext cx="2667000" cy="20707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1FE8C1-4679-4694-8FB4-A9CA8DF7DAD2}"/>
              </a:ext>
            </a:extLst>
          </p:cNvPr>
          <p:cNvSpPr/>
          <p:nvPr/>
        </p:nvSpPr>
        <p:spPr>
          <a:xfrm>
            <a:off x="5280660" y="6473699"/>
            <a:ext cx="25679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1000" b="1" dirty="0"/>
              <a:t>Energy Recycling Configurations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altLang="ja-JP" dirty="0"/>
              <a:t>For generating a target voltage ratio of  </a:t>
            </a:r>
            <a:r>
              <a:rPr lang="en-US" altLang="ja-JP" i="1" dirty="0"/>
              <a:t>2/3 𝑉</a:t>
            </a:r>
            <a:r>
              <a:rPr lang="en-US" altLang="ja-JP" i="1" baseline="-25000" dirty="0"/>
              <a:t>𝑖𝑛</a:t>
            </a:r>
            <a:r>
              <a:rPr lang="en-US" altLang="ja-JP" i="1" dirty="0"/>
              <a:t> ,</a:t>
            </a:r>
            <a:br>
              <a:rPr lang="en-US" altLang="ja-JP" i="1" dirty="0"/>
            </a:br>
            <a:r>
              <a:rPr lang="en-US" altLang="ja-JP" dirty="0"/>
              <a:t>the capacitors are charged in two steps.</a:t>
            </a:r>
          </a:p>
          <a:p>
            <a:pPr lvl="1"/>
            <a:r>
              <a:rPr lang="en-US" altLang="ja-JP" dirty="0"/>
              <a:t>All of the capacitors are in series.</a:t>
            </a:r>
          </a:p>
          <a:p>
            <a:pPr lvl="1"/>
            <a:r>
              <a:rPr lang="en-US" altLang="ja-JP" dirty="0"/>
              <a:t>Two branches having three series capacitors. </a:t>
            </a:r>
          </a:p>
          <a:p>
            <a:r>
              <a:rPr lang="en-US" altLang="ja-JP" dirty="0"/>
              <a:t>Energy Recycling will be carried out in three steps.</a:t>
            </a:r>
          </a:p>
          <a:p>
            <a:pPr lvl="1"/>
            <a:r>
              <a:rPr lang="en-US" altLang="ja-JP" dirty="0"/>
              <a:t>First configuration three branches each having two series capacitors.</a:t>
            </a:r>
          </a:p>
          <a:p>
            <a:pPr lvl="1"/>
            <a:r>
              <a:rPr lang="en-US" altLang="ja-JP" dirty="0"/>
              <a:t>Second configuration two branches having three series capacitors.</a:t>
            </a:r>
          </a:p>
          <a:p>
            <a:pPr lvl="1"/>
            <a:r>
              <a:rPr lang="en-US" altLang="ja-JP" dirty="0"/>
              <a:t>Third configuration one branch having six series capacitors </a:t>
            </a:r>
          </a:p>
          <a:p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9445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Architecture As a Boost Converter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B1CB7B-4244-4874-853F-175E86484D68}"/>
              </a:ext>
            </a:extLst>
          </p:cNvPr>
          <p:cNvSpPr/>
          <p:nvPr/>
        </p:nvSpPr>
        <p:spPr>
          <a:xfrm>
            <a:off x="257952" y="3886200"/>
            <a:ext cx="43834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>
              <a:buFont typeface="Wingdings" charset="2"/>
              <a:buChar char="v"/>
            </a:pPr>
            <a:r>
              <a:rPr lang="en-US" sz="1600" b="1" dirty="0"/>
              <a:t> Split Cap. Charging Configurations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5D5B47-DF51-488F-9DAA-F74D13676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77" y="4495800"/>
            <a:ext cx="2895123" cy="2247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1FE8C1-4679-4694-8FB4-A9CA8DF7DAD2}"/>
              </a:ext>
            </a:extLst>
          </p:cNvPr>
          <p:cNvSpPr/>
          <p:nvPr/>
        </p:nvSpPr>
        <p:spPr>
          <a:xfrm>
            <a:off x="4419600" y="3886200"/>
            <a:ext cx="3886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ctr">
              <a:buFont typeface="Wingdings" charset="2"/>
              <a:buChar char="v"/>
            </a:pPr>
            <a:r>
              <a:rPr lang="en-US" sz="1600" b="1" dirty="0"/>
              <a:t>Energy Recycling Configurations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01ED8-2FC8-49B1-AC79-ADA347E13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4343400"/>
            <a:ext cx="2895599" cy="203684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371601"/>
            <a:ext cx="8229600" cy="2590800"/>
          </a:xfrm>
        </p:spPr>
        <p:txBody>
          <a:bodyPr>
            <a:normAutofit/>
          </a:bodyPr>
          <a:lstStyle/>
          <a:p>
            <a:r>
              <a:rPr lang="en-US" altLang="ja-JP" sz="2000" dirty="0">
                <a:latin typeface="Arial"/>
                <a:cs typeface="Arial"/>
              </a:rPr>
              <a:t>For generating a target voltage ratio of 2V</a:t>
            </a:r>
            <a:r>
              <a:rPr lang="en-US" altLang="ja-JP" sz="2000" baseline="-25000" dirty="0">
                <a:latin typeface="Arial"/>
                <a:cs typeface="Arial"/>
              </a:rPr>
              <a:t>in</a:t>
            </a:r>
            <a:r>
              <a:rPr lang="en-US" altLang="ja-JP" sz="2000" dirty="0">
                <a:latin typeface="Arial"/>
                <a:cs typeface="Arial"/>
              </a:rPr>
              <a:t> ,</a:t>
            </a:r>
            <a:br>
              <a:rPr lang="en-US" altLang="ja-JP" sz="2000" dirty="0">
                <a:latin typeface="Arial"/>
                <a:cs typeface="Arial"/>
              </a:rPr>
            </a:br>
            <a:r>
              <a:rPr lang="en-US" altLang="ja-JP" sz="2000" dirty="0">
                <a:latin typeface="Arial"/>
                <a:cs typeface="Arial"/>
              </a:rPr>
              <a:t>the capacitors are charged in four steps.</a:t>
            </a:r>
          </a:p>
          <a:p>
            <a:pPr lvl="1"/>
            <a:r>
              <a:rPr lang="en-US" altLang="ja-JP" sz="1800" dirty="0">
                <a:latin typeface="Arial"/>
                <a:cs typeface="Arial"/>
              </a:rPr>
              <a:t>All of the capacitors are in series.</a:t>
            </a:r>
          </a:p>
          <a:p>
            <a:pPr lvl="1"/>
            <a:r>
              <a:rPr lang="en-US" altLang="ja-JP" sz="1800" dirty="0">
                <a:latin typeface="Arial"/>
                <a:cs typeface="Arial"/>
              </a:rPr>
              <a:t>Two branches having three series capacitors.</a:t>
            </a:r>
          </a:p>
          <a:p>
            <a:pPr lvl="1"/>
            <a:r>
              <a:rPr lang="en-US" altLang="ja-JP" sz="1800" dirty="0">
                <a:latin typeface="Arial"/>
                <a:cs typeface="Arial"/>
              </a:rPr>
              <a:t>Three branches having two series capacitors.</a:t>
            </a:r>
          </a:p>
          <a:p>
            <a:pPr lvl="1"/>
            <a:r>
              <a:rPr lang="en-US" altLang="ja-JP" sz="1800" dirty="0">
                <a:latin typeface="Arial"/>
                <a:cs typeface="Arial"/>
              </a:rPr>
              <a:t>Six branches having one capacitor in each branch. </a:t>
            </a:r>
          </a:p>
          <a:p>
            <a:r>
              <a:rPr lang="en-US" altLang="ja-JP" sz="2000" dirty="0">
                <a:latin typeface="Arial"/>
                <a:cs typeface="Arial"/>
              </a:rPr>
              <a:t>Energy Recycling will be carried out in three steps. (Same as Buck)</a:t>
            </a:r>
          </a:p>
          <a:p>
            <a:pPr marL="0" indent="0">
              <a:buNone/>
            </a:pPr>
            <a:endParaRPr lang="en-US" altLang="ja-JP" sz="2000" dirty="0">
              <a:latin typeface="Arial"/>
              <a:cs typeface="Arial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2933099" y="4648200"/>
            <a:ext cx="343501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Right Arrow 10"/>
          <p:cNvSpPr/>
          <p:nvPr/>
        </p:nvSpPr>
        <p:spPr>
          <a:xfrm rot="8832614">
            <a:off x="2582399" y="5211631"/>
            <a:ext cx="603287" cy="2493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Right Arrow 11"/>
          <p:cNvSpPr/>
          <p:nvPr/>
        </p:nvSpPr>
        <p:spPr>
          <a:xfrm>
            <a:off x="2514600" y="5791200"/>
            <a:ext cx="23461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Right Arrow 13"/>
          <p:cNvSpPr/>
          <p:nvPr/>
        </p:nvSpPr>
        <p:spPr>
          <a:xfrm rot="7499985">
            <a:off x="6194468" y="5129457"/>
            <a:ext cx="374595" cy="2493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Right Arrow 14"/>
          <p:cNvSpPr/>
          <p:nvPr/>
        </p:nvSpPr>
        <p:spPr>
          <a:xfrm>
            <a:off x="6490552" y="5715000"/>
            <a:ext cx="415636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1115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Energy Model for Energy Recycling Steps</a:t>
            </a:r>
            <a:endParaRPr kumimoji="1" lang="ja-JP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" y="1447800"/>
            <a:ext cx="8229600" cy="4525963"/>
          </a:xfrm>
        </p:spPr>
        <p:txBody>
          <a:bodyPr/>
          <a:lstStyle/>
          <a:p>
            <a:r>
              <a:rPr kumimoji="1" lang="en-US" altLang="ja-JP" dirty="0"/>
              <a:t>Remaining Energy in Each Recycling Steps</a:t>
            </a:r>
            <a:endParaRPr kumimoji="1" lang="ja-JP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4876800"/>
            <a:ext cx="2996566" cy="4372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289" y="5486400"/>
            <a:ext cx="2476111" cy="4179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4490401"/>
            <a:ext cx="2547081" cy="3863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3962400"/>
            <a:ext cx="2183231" cy="3258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3429000"/>
            <a:ext cx="2113368" cy="3863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528" y="2955826"/>
            <a:ext cx="2071788" cy="3871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2800" y="2514600"/>
            <a:ext cx="1624455" cy="3706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7004" y="2044115"/>
            <a:ext cx="1655996" cy="39428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3600" y="2971800"/>
            <a:ext cx="1884683" cy="3863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9800" y="3886200"/>
            <a:ext cx="1750625" cy="2996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3200" y="4926601"/>
            <a:ext cx="1845254" cy="33119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149033" y="2495991"/>
            <a:ext cx="5766367" cy="85680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Rectangle 23"/>
          <p:cNvSpPr/>
          <p:nvPr/>
        </p:nvSpPr>
        <p:spPr>
          <a:xfrm>
            <a:off x="3148164" y="3435219"/>
            <a:ext cx="5766367" cy="85680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 24"/>
          <p:cNvSpPr/>
          <p:nvPr/>
        </p:nvSpPr>
        <p:spPr>
          <a:xfrm>
            <a:off x="3149033" y="4410182"/>
            <a:ext cx="5766367" cy="95591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B1CB7B-4244-4874-853F-175E86484D68}"/>
              </a:ext>
            </a:extLst>
          </p:cNvPr>
          <p:cNvSpPr/>
          <p:nvPr/>
        </p:nvSpPr>
        <p:spPr>
          <a:xfrm>
            <a:off x="282645" y="2057400"/>
            <a:ext cx="29939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Font typeface="Wingdings" charset="2"/>
              <a:buChar char="v"/>
            </a:pPr>
            <a:r>
              <a:rPr lang="en-US" sz="1600" b="1" dirty="0"/>
              <a:t>Initial Energy After Charging: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B1CB7B-4244-4874-853F-175E86484D68}"/>
              </a:ext>
            </a:extLst>
          </p:cNvPr>
          <p:cNvSpPr/>
          <p:nvPr/>
        </p:nvSpPr>
        <p:spPr>
          <a:xfrm>
            <a:off x="381000" y="5486400"/>
            <a:ext cx="3497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Font typeface="Wingdings" charset="2"/>
              <a:buChar char="v"/>
            </a:pPr>
            <a:r>
              <a:rPr lang="en-US" sz="1600" b="1" dirty="0"/>
              <a:t>General Form of Remaining Energy :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B1CB7B-4244-4874-853F-175E86484D68}"/>
              </a:ext>
            </a:extLst>
          </p:cNvPr>
          <p:cNvSpPr/>
          <p:nvPr/>
        </p:nvSpPr>
        <p:spPr>
          <a:xfrm>
            <a:off x="296812" y="2667000"/>
            <a:ext cx="29939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Font typeface="Wingdings" charset="2"/>
              <a:buChar char="v"/>
            </a:pPr>
            <a:r>
              <a:rPr lang="en-US" sz="1600" b="1" dirty="0"/>
              <a:t>Energy Recycling Step1: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B1CB7B-4244-4874-853F-175E86484D68}"/>
              </a:ext>
            </a:extLst>
          </p:cNvPr>
          <p:cNvSpPr/>
          <p:nvPr/>
        </p:nvSpPr>
        <p:spPr>
          <a:xfrm>
            <a:off x="304800" y="3700046"/>
            <a:ext cx="29939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Font typeface="Wingdings" charset="2"/>
              <a:buChar char="v"/>
            </a:pPr>
            <a:r>
              <a:rPr lang="en-US" sz="1600" b="1" dirty="0"/>
              <a:t>Energy Recycling Step2: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B1CB7B-4244-4874-853F-175E86484D68}"/>
              </a:ext>
            </a:extLst>
          </p:cNvPr>
          <p:cNvSpPr/>
          <p:nvPr/>
        </p:nvSpPr>
        <p:spPr>
          <a:xfrm>
            <a:off x="312788" y="4614446"/>
            <a:ext cx="29939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Font typeface="Wingdings" charset="2"/>
              <a:buChar char="v"/>
            </a:pPr>
            <a:r>
              <a:rPr lang="en-US" sz="1600" b="1" dirty="0"/>
              <a:t>Energy Recycling Step3:</a:t>
            </a:r>
          </a:p>
        </p:txBody>
      </p:sp>
    </p:spTree>
    <p:extLst>
      <p:ext uri="{BB962C8B-B14F-4D97-AF65-F5344CB8AC3E}">
        <p14:creationId xmlns:p14="http://schemas.microsoft.com/office/powerpoint/2010/main" val="3972997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371600"/>
            <a:ext cx="8229600" cy="762000"/>
          </a:xfrm>
        </p:spPr>
        <p:txBody>
          <a:bodyPr>
            <a:normAutofit lnSpcReduction="10000"/>
          </a:bodyPr>
          <a:lstStyle/>
          <a:p>
            <a:r>
              <a:rPr lang="en-US" altLang="ja-JP" dirty="0"/>
              <a:t>Simulation results with an active period of 6 addition operations followed by a long sleep period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Simulation Results of Energy Recycling Steps</a:t>
            </a:r>
            <a:endParaRPr kumimoji="1" lang="ja-JP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514600"/>
            <a:ext cx="3970333" cy="42582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1CB7B-4244-4874-853F-175E86484D68}"/>
              </a:ext>
            </a:extLst>
          </p:cNvPr>
          <p:cNvSpPr/>
          <p:nvPr/>
        </p:nvSpPr>
        <p:spPr>
          <a:xfrm>
            <a:off x="334152" y="2133600"/>
            <a:ext cx="43834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>
              <a:buFont typeface="Wingdings" charset="2"/>
              <a:buChar char="v"/>
            </a:pPr>
            <a:r>
              <a:rPr lang="en-US" sz="1600" b="1" dirty="0"/>
              <a:t>Energy Recycling Voltage Converter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1FE8C1-4679-4694-8FB4-A9CA8DF7DAD2}"/>
              </a:ext>
            </a:extLst>
          </p:cNvPr>
          <p:cNvSpPr/>
          <p:nvPr/>
        </p:nvSpPr>
        <p:spPr>
          <a:xfrm>
            <a:off x="4495800" y="2133600"/>
            <a:ext cx="3886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ctr">
              <a:buFont typeface="Wingdings" charset="2"/>
              <a:buChar char="v"/>
            </a:pPr>
            <a:r>
              <a:rPr lang="en-US" sz="1600" b="1" dirty="0"/>
              <a:t>Conventional Voltage Converter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548707"/>
            <a:ext cx="3987455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05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98206" y="1371600"/>
                <a:ext cx="8229600" cy="7965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400" dirty="0">
                    <a:latin typeface="Arial Narrow" panose="020B0606020202030204" pitchFamily="34" charset="0"/>
                  </a:rPr>
                  <a:t>Fig. compares the simulation results for MOSFET and MEMS switches at the input and output of the proposed architecture.</a:t>
                </a:r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400" dirty="0">
                    <a:latin typeface="Arial Narrow" panose="020B0606020202030204" pitchFamily="34" charset="0"/>
                  </a:rPr>
                  <a:t>MOSFET Switches</a:t>
                </a:r>
              </a:p>
              <a:p>
                <a:pPr marL="742950" lvl="1" indent="-285750">
                  <a:spcBef>
                    <a:spcPct val="20000"/>
                  </a:spcBef>
                  <a:buFont typeface="Arial" pitchFamily="34" charset="0"/>
                  <a:buChar char="–"/>
                </a:pPr>
                <a:r>
                  <a:rPr lang="en-US" dirty="0">
                    <a:latin typeface="Arial Narrow" panose="020B0606020202030204" pitchFamily="34" charset="0"/>
                  </a:rPr>
                  <a:t>Charging Efficiency  =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64.42 %.</m:t>
                    </m:r>
                  </m:oMath>
                </a14:m>
                <a:endParaRPr lang="en-US" dirty="0">
                  <a:latin typeface="Arial Narrow" panose="020B0606020202030204" pitchFamily="34" charset="0"/>
                </a:endParaRPr>
              </a:p>
              <a:p>
                <a:pPr marL="742950" lvl="1" indent="-285750">
                  <a:spcBef>
                    <a:spcPct val="20000"/>
                  </a:spcBef>
                  <a:buFont typeface="Arial" pitchFamily="34" charset="0"/>
                  <a:buChar char="–"/>
                </a:pPr>
                <a:r>
                  <a:rPr lang="en-US" dirty="0">
                    <a:latin typeface="Arial Narrow" panose="020B0606020202030204" pitchFamily="34" charset="0"/>
                  </a:rPr>
                  <a:t>Recycling Efficiency =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82.82 %</m:t>
                    </m:r>
                  </m:oMath>
                </a14:m>
                <a:r>
                  <a:rPr lang="en-US" dirty="0">
                    <a:latin typeface="Arial Narrow" panose="020B0606020202030204" pitchFamily="34" charset="0"/>
                  </a:rPr>
                  <a:t>.</a:t>
                </a:r>
              </a:p>
              <a:p>
                <a:pPr marL="342900" lvl="1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400" dirty="0">
                    <a:latin typeface="Arial Narrow" panose="020B0606020202030204" pitchFamily="34" charset="0"/>
                  </a:rPr>
                  <a:t>MEMS Switches </a:t>
                </a:r>
              </a:p>
              <a:p>
                <a:pPr marL="742950" lvl="1" indent="-285750">
                  <a:spcBef>
                    <a:spcPct val="20000"/>
                  </a:spcBef>
                  <a:buFont typeface="Arial" pitchFamily="34" charset="0"/>
                  <a:buChar char="–"/>
                </a:pPr>
                <a:r>
                  <a:rPr lang="en-US" dirty="0">
                    <a:latin typeface="Arial Narrow" panose="020B0606020202030204" pitchFamily="34" charset="0"/>
                  </a:rPr>
                  <a:t>Charging Efficiency  =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64.70 %</m:t>
                    </m:r>
                  </m:oMath>
                </a14:m>
                <a:r>
                  <a:rPr lang="en-US" dirty="0">
                    <a:latin typeface="Arial Narrow" panose="020B0606020202030204" pitchFamily="34" charset="0"/>
                  </a:rPr>
                  <a:t>.</a:t>
                </a:r>
              </a:p>
              <a:p>
                <a:pPr marL="742950" lvl="1" indent="-285750">
                  <a:spcBef>
                    <a:spcPct val="20000"/>
                  </a:spcBef>
                  <a:buFont typeface="Arial" pitchFamily="34" charset="0"/>
                  <a:buChar char="–"/>
                </a:pPr>
                <a:r>
                  <a:rPr lang="en-US" dirty="0">
                    <a:latin typeface="Arial Narrow" panose="020B0606020202030204" pitchFamily="34" charset="0"/>
                  </a:rPr>
                  <a:t>Recycling Efficiency =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42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%.</m:t>
                    </m:r>
                  </m:oMath>
                </a14:m>
                <a:endParaRPr lang="en-US" dirty="0">
                  <a:latin typeface="Arial Narrow" panose="020B0606020202030204" pitchFamily="34" charset="0"/>
                </a:endParaRPr>
              </a:p>
              <a:p>
                <a:pPr lvl="1">
                  <a:spcBef>
                    <a:spcPct val="20000"/>
                  </a:spcBef>
                </a:pPr>
                <a:r>
                  <a:rPr lang="en-US" dirty="0">
                    <a:latin typeface="Arial Narrow" panose="020B0606020202030204" pitchFamily="34" charset="0"/>
                  </a:rPr>
                  <a:t>	 </a:t>
                </a:r>
              </a:p>
              <a:p>
                <a:pPr marL="171450" lvl="1"/>
                <a:endParaRPr lang="en-US" sz="100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06" y="1371600"/>
                <a:ext cx="8229600" cy="7965257"/>
              </a:xfrm>
              <a:prstGeom prst="rect">
                <a:avLst/>
              </a:prstGeom>
              <a:blipFill>
                <a:blip r:embed="rId3"/>
                <a:stretch>
                  <a:fillRect l="-963" t="-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4280CB2D-1F2D-4545-8495-9DA9F840BF01}"/>
              </a:ext>
            </a:extLst>
          </p:cNvPr>
          <p:cNvSpPr/>
          <p:nvPr/>
        </p:nvSpPr>
        <p:spPr>
          <a:xfrm>
            <a:off x="685800" y="6629400"/>
            <a:ext cx="822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1000" b="1" dirty="0"/>
              <a:t> Simulation results with (a) real transistors (b) Ideal switches. 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84333DE-2515-4DB9-95B1-55713EFFDE3E}"/>
              </a:ext>
            </a:extLst>
          </p:cNvPr>
          <p:cNvSpPr txBox="1">
            <a:spLocks/>
          </p:cNvSpPr>
          <p:nvPr/>
        </p:nvSpPr>
        <p:spPr>
          <a:xfrm>
            <a:off x="152400" y="228600"/>
            <a:ext cx="68580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cap="small" dirty="0">
                <a:solidFill>
                  <a:schemeClr val="bg2">
                    <a:lumMod val="90000"/>
                  </a:schemeClr>
                </a:solidFill>
                <a:effectLst>
                  <a:outerShdw blurRad="50800" dist="38100" dir="27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Viability of MEMS Switches in SC DC-DC Converter For short Active period Charge &amp; Recycle (Light Load)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6E7F24-FEE9-428E-B8C2-7CDD475F7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400083"/>
            <a:ext cx="8763000" cy="24579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2286000"/>
            <a:ext cx="3197294" cy="157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80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98206" y="1371600"/>
                <a:ext cx="8229600" cy="7965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400" dirty="0">
                    <a:latin typeface="Arial Narrow" panose="020B0606020202030204" pitchFamily="34" charset="0"/>
                  </a:rPr>
                  <a:t>Fig. compares the simulation results for MOSFET and MEMS switches at the input and output of the proposed architecture.</a:t>
                </a:r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400" dirty="0">
                    <a:latin typeface="Arial Narrow" panose="020B0606020202030204" pitchFamily="34" charset="0"/>
                  </a:rPr>
                  <a:t>MOSFET Switches</a:t>
                </a:r>
              </a:p>
              <a:p>
                <a:pPr marL="742950" lvl="1" indent="-285750">
                  <a:spcBef>
                    <a:spcPct val="20000"/>
                  </a:spcBef>
                  <a:buFont typeface="Arial" pitchFamily="34" charset="0"/>
                  <a:buChar char="–"/>
                </a:pPr>
                <a:r>
                  <a:rPr lang="en-US" dirty="0">
                    <a:latin typeface="Arial Narrow" panose="020B0606020202030204" pitchFamily="34" charset="0"/>
                  </a:rPr>
                  <a:t>Charging Efficiency  =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4.41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%.</m:t>
                    </m:r>
                  </m:oMath>
                </a14:m>
                <a:endParaRPr lang="en-US" dirty="0">
                  <a:latin typeface="Arial Narrow" panose="020B0606020202030204" pitchFamily="34" charset="0"/>
                </a:endParaRPr>
              </a:p>
              <a:p>
                <a:pPr marL="742950" lvl="1" indent="-285750">
                  <a:spcBef>
                    <a:spcPct val="20000"/>
                  </a:spcBef>
                  <a:buFont typeface="Arial" pitchFamily="34" charset="0"/>
                  <a:buChar char="–"/>
                </a:pPr>
                <a:r>
                  <a:rPr lang="en-US" dirty="0">
                    <a:latin typeface="Arial Narrow" panose="020B0606020202030204" pitchFamily="34" charset="0"/>
                  </a:rPr>
                  <a:t>Recycling Efficiency =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6.56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%</m:t>
                    </m:r>
                  </m:oMath>
                </a14:m>
                <a:r>
                  <a:rPr lang="en-US" dirty="0">
                    <a:latin typeface="Arial Narrow" panose="020B0606020202030204" pitchFamily="34" charset="0"/>
                  </a:rPr>
                  <a:t>.</a:t>
                </a:r>
              </a:p>
              <a:p>
                <a:pPr marL="342900" lvl="1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400" dirty="0">
                    <a:latin typeface="Arial Narrow" panose="020B0606020202030204" pitchFamily="34" charset="0"/>
                  </a:rPr>
                  <a:t>MEMS Switches </a:t>
                </a:r>
              </a:p>
              <a:p>
                <a:pPr marL="742950" lvl="1" indent="-285750">
                  <a:spcBef>
                    <a:spcPct val="20000"/>
                  </a:spcBef>
                  <a:buFont typeface="Arial" pitchFamily="34" charset="0"/>
                  <a:buChar char="–"/>
                </a:pPr>
                <a:r>
                  <a:rPr lang="en-US" dirty="0">
                    <a:latin typeface="Arial Narrow" panose="020B0606020202030204" pitchFamily="34" charset="0"/>
                  </a:rPr>
                  <a:t>Charging Efficiency  =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3.29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%</m:t>
                    </m:r>
                  </m:oMath>
                </a14:m>
                <a:r>
                  <a:rPr lang="en-US" dirty="0">
                    <a:latin typeface="Arial Narrow" panose="020B0606020202030204" pitchFamily="34" charset="0"/>
                  </a:rPr>
                  <a:t>.</a:t>
                </a:r>
              </a:p>
              <a:p>
                <a:pPr marL="742950" lvl="1" indent="-285750">
                  <a:spcBef>
                    <a:spcPct val="20000"/>
                  </a:spcBef>
                  <a:buFont typeface="Arial" pitchFamily="34" charset="0"/>
                  <a:buChar char="–"/>
                </a:pPr>
                <a:r>
                  <a:rPr lang="en-US" dirty="0">
                    <a:latin typeface="Arial Narrow" panose="020B0606020202030204" pitchFamily="34" charset="0"/>
                  </a:rPr>
                  <a:t>Recycling Efficiency =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2.08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%.</m:t>
                    </m:r>
                  </m:oMath>
                </a14:m>
                <a:endParaRPr lang="en-US" dirty="0">
                  <a:latin typeface="Arial Narrow" panose="020B0606020202030204" pitchFamily="34" charset="0"/>
                </a:endParaRPr>
              </a:p>
              <a:p>
                <a:pPr lvl="1">
                  <a:spcBef>
                    <a:spcPct val="20000"/>
                  </a:spcBef>
                </a:pPr>
                <a:r>
                  <a:rPr lang="en-US" dirty="0">
                    <a:latin typeface="Arial Narrow" panose="020B0606020202030204" pitchFamily="34" charset="0"/>
                  </a:rPr>
                  <a:t>	 </a:t>
                </a:r>
              </a:p>
              <a:p>
                <a:pPr marL="171450" lvl="1"/>
                <a:endParaRPr lang="en-US" sz="100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06" y="1371600"/>
                <a:ext cx="8229600" cy="7965257"/>
              </a:xfrm>
              <a:prstGeom prst="rect">
                <a:avLst/>
              </a:prstGeom>
              <a:blipFill>
                <a:blip r:embed="rId3"/>
                <a:stretch>
                  <a:fillRect l="-963" t="-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4280CB2D-1F2D-4545-8495-9DA9F840BF01}"/>
              </a:ext>
            </a:extLst>
          </p:cNvPr>
          <p:cNvSpPr/>
          <p:nvPr/>
        </p:nvSpPr>
        <p:spPr>
          <a:xfrm>
            <a:off x="685800" y="6629400"/>
            <a:ext cx="822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1000" b="1" dirty="0"/>
              <a:t> Simulation results with (a) real transistors (b) Ideal switches. 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84333DE-2515-4DB9-95B1-55713EFFDE3E}"/>
              </a:ext>
            </a:extLst>
          </p:cNvPr>
          <p:cNvSpPr txBox="1">
            <a:spLocks/>
          </p:cNvSpPr>
          <p:nvPr/>
        </p:nvSpPr>
        <p:spPr>
          <a:xfrm>
            <a:off x="152400" y="228600"/>
            <a:ext cx="77724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cap="small" dirty="0">
                <a:solidFill>
                  <a:schemeClr val="bg2">
                    <a:lumMod val="90000"/>
                  </a:schemeClr>
                </a:solidFill>
                <a:effectLst>
                  <a:outerShdw blurRad="50800" dist="38100" dir="27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Viability of MEMS Switches in SC DC-DC Converter </a:t>
            </a:r>
          </a:p>
          <a:p>
            <a:r>
              <a:rPr lang="en-US" dirty="0"/>
              <a:t>For short Active period Charge &amp; Recycle (Heavy Load)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3EE5AD-5B30-4A02-9D4D-04CEFE016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4327849"/>
            <a:ext cx="8153400" cy="23015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704" y="2320741"/>
            <a:ext cx="3018073" cy="164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57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871F79-CF85-4171-8A35-8A10DC594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Initial Charging</a:t>
            </a:r>
          </a:p>
          <a:p>
            <a:pPr lvl="1"/>
            <a:r>
              <a:rPr lang="en-US" dirty="0"/>
              <a:t>For charging capacitor bank using ideal switches will not give any additional benefits.</a:t>
            </a:r>
          </a:p>
          <a:p>
            <a:pPr lvl="1"/>
            <a:r>
              <a:rPr lang="en-US" dirty="0"/>
              <a:t>Because during charging a capacitor resistance (R) doesn’t impact energy.</a:t>
            </a:r>
          </a:p>
          <a:p>
            <a:r>
              <a:rPr lang="en-US" dirty="0"/>
              <a:t>For Continuous phase</a:t>
            </a:r>
          </a:p>
          <a:p>
            <a:pPr lvl="1"/>
            <a:r>
              <a:rPr lang="en-US" dirty="0"/>
              <a:t>It shows improvement in energy efficiency</a:t>
            </a:r>
          </a:p>
          <a:p>
            <a:pPr lvl="1"/>
            <a:r>
              <a:rPr lang="en-US" dirty="0"/>
              <a:t>The charging is done quickly which reduces losses while delivery to load</a:t>
            </a:r>
          </a:p>
          <a:p>
            <a:pPr marL="114300" lvl="1" indent="0">
              <a:buNone/>
            </a:pPr>
            <a:endParaRPr lang="en-US" sz="1000" dirty="0">
              <a:latin typeface="+mn-lt"/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dirty="0"/>
              <a:t>Energy Recycling</a:t>
            </a:r>
          </a:p>
          <a:p>
            <a:pPr lvl="1"/>
            <a:r>
              <a:rPr lang="en-US" dirty="0"/>
              <a:t>For Energy recycling for higher current (Heavy Load), we can have some improvements in efficiency.</a:t>
            </a:r>
          </a:p>
          <a:p>
            <a:pPr marL="0">
              <a:buFont typeface="Wingdings" panose="05000000000000000000" pitchFamily="2" charset="2"/>
              <a:buChar char="v"/>
            </a:pPr>
            <a:endParaRPr lang="en-US" sz="1400" dirty="0">
              <a:latin typeface="+mn-lt"/>
            </a:endParaRPr>
          </a:p>
          <a:p>
            <a:pPr marL="0" indent="0">
              <a:buNone/>
            </a:pPr>
            <a:r>
              <a:rPr lang="en-US" dirty="0"/>
              <a:t>However, a much higher operating frequency of the MEMS switches is needed</a:t>
            </a:r>
          </a:p>
          <a:p>
            <a:pPr lvl="1"/>
            <a:r>
              <a:rPr lang="en-US" dirty="0"/>
              <a:t>To make them useable in low power circuits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850343-9749-4615-95B7-BDDCC669A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Viability of MEMS Switches in SC DC-DC Converter -Conclusion</a:t>
            </a:r>
          </a:p>
        </p:txBody>
      </p:sp>
    </p:spTree>
    <p:extLst>
      <p:ext uri="{BB962C8B-B14F-4D97-AF65-F5344CB8AC3E}">
        <p14:creationId xmlns:p14="http://schemas.microsoft.com/office/powerpoint/2010/main" val="2234395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CD5F1B-05CE-482F-9DE6-933348AE8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ja-JP" sz="2200" dirty="0"/>
              <a:t>MPW Process: </a:t>
            </a:r>
            <a:r>
              <a:rPr lang="en-US" altLang="ja-JP" sz="2200" dirty="0" err="1"/>
              <a:t>Magnachip</a:t>
            </a:r>
            <a:r>
              <a:rPr lang="en-US" altLang="ja-JP" sz="2200" dirty="0"/>
              <a:t> CMOS 0.13um 1.5V </a:t>
            </a:r>
            <a:r>
              <a:rPr lang="en-US" altLang="ja-JP" sz="2200" dirty="0" err="1"/>
              <a:t>Vdd</a:t>
            </a:r>
            <a:r>
              <a:rPr lang="en-US" altLang="ja-JP" sz="2200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sz="1900" dirty="0"/>
              <a:t>Chip Size 5x5mm</a:t>
            </a:r>
            <a:endParaRPr lang="ja-JP" altLang="en-US" sz="17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E32C12-E6C2-42D4-87B6-ACC16DF3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Voltage Scaler Test Chip MPW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E15D0-485A-4CBA-ADDB-9FA47025A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590800"/>
            <a:ext cx="4097799" cy="33193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539E71-9B35-490F-8F2D-29E94D4120D5}"/>
              </a:ext>
            </a:extLst>
          </p:cNvPr>
          <p:cNvSpPr/>
          <p:nvPr/>
        </p:nvSpPr>
        <p:spPr>
          <a:xfrm>
            <a:off x="228600" y="5910124"/>
            <a:ext cx="4097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1000" b="1" dirty="0"/>
              <a:t>Voltage Scaler Test Chip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F9E82F-E9AA-42DB-BB09-A679D821F4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423" y="2579406"/>
            <a:ext cx="4093812" cy="3330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2C61EB-6641-4E17-994F-44AF1F84797F}"/>
              </a:ext>
            </a:extLst>
          </p:cNvPr>
          <p:cNvSpPr/>
          <p:nvPr/>
        </p:nvSpPr>
        <p:spPr>
          <a:xfrm>
            <a:off x="4512801" y="5879942"/>
            <a:ext cx="4097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1000" b="1" dirty="0"/>
              <a:t>Voltage Scaler Test Chip</a:t>
            </a:r>
          </a:p>
        </p:txBody>
      </p:sp>
      <p:sp>
        <p:nvSpPr>
          <p:cNvPr id="4" name="Rectangle 3"/>
          <p:cNvSpPr/>
          <p:nvPr/>
        </p:nvSpPr>
        <p:spPr>
          <a:xfrm>
            <a:off x="2220843" y="2545647"/>
            <a:ext cx="2132498" cy="1454727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4796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3200" b="1" dirty="0">
                <a:solidFill>
                  <a:srgbClr val="000090"/>
                </a:solidFill>
                <a:ea typeface="Arial Unicode MS" panose="020B0604020202020204" pitchFamily="50" charset="-127"/>
                <a:cs typeface="Arial Unicode MS" panose="020B0604020202020204" pitchFamily="50" charset="-127"/>
              </a:rPr>
              <a:t>Conventional Voltage Converters</a:t>
            </a:r>
            <a:endParaRPr lang="en-US" altLang="ja-JP" sz="3200" b="1" dirty="0">
              <a:solidFill>
                <a:srgbClr val="000090"/>
              </a:solidFill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3505200"/>
            <a:ext cx="7829618" cy="68580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kumimoji="1" lang="en-US" altLang="ja-JP" sz="1800" dirty="0"/>
              <a:t>Inductor Based DC-DC Converters </a:t>
            </a:r>
            <a:br>
              <a:rPr kumimoji="1" lang="en-US" altLang="ja-JP" sz="1800" dirty="0"/>
            </a:br>
            <a:r>
              <a:rPr kumimoji="1" lang="en-US" altLang="ja-JP" sz="1800" dirty="0"/>
              <a:t>(Buck Converter)</a:t>
            </a:r>
            <a:endParaRPr kumimoji="1" lang="ja-JP" alt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070" y="4191000"/>
            <a:ext cx="3525408" cy="1541492"/>
          </a:xfrm>
          <a:prstGeom prst="rect">
            <a:avLst/>
          </a:prstGeom>
        </p:spPr>
      </p:pic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6840099"/>
              </p:ext>
            </p:extLst>
          </p:nvPr>
        </p:nvGraphicFramePr>
        <p:xfrm>
          <a:off x="5562600" y="990600"/>
          <a:ext cx="2909455" cy="554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6" name="Equation" r:id="rId5" imgW="3200400" imgH="609600" progId="Equation.3">
                  <p:embed/>
                </p:oleObj>
              </mc:Choice>
              <mc:Fallback>
                <p:oleObj name="Equation" r:id="rId5" imgW="32004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990600"/>
                        <a:ext cx="2909455" cy="554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24000"/>
            <a:ext cx="3377047" cy="1995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5"/>
          <p:cNvSpPr txBox="1">
            <a:spLocks/>
          </p:cNvSpPr>
          <p:nvPr/>
        </p:nvSpPr>
        <p:spPr>
          <a:xfrm>
            <a:off x="457200" y="990600"/>
            <a:ext cx="7829618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v"/>
            </a:pPr>
            <a:r>
              <a:rPr kumimoji="1" lang="en-US" altLang="ja-JP" sz="1800" dirty="0"/>
              <a:t>Linear Voltage Regulator: LDO (Low Drop Out) </a:t>
            </a:r>
            <a:endParaRPr kumimoji="1" lang="ja-JP" altLang="en-US" sz="1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3600" y="6019800"/>
            <a:ext cx="1848489" cy="6517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0200" y="2057400"/>
            <a:ext cx="3469656" cy="2644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0" y="5029200"/>
            <a:ext cx="1782779" cy="15027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53000" y="6477000"/>
            <a:ext cx="3416320" cy="284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Layout of 5.5 </a:t>
            </a:r>
            <a:r>
              <a:rPr lang="en-US" altLang="ja-JP" sz="1200" dirty="0" err="1"/>
              <a:t>nH</a:t>
            </a:r>
            <a:r>
              <a:rPr lang="en-US" altLang="ja-JP" sz="1200" dirty="0"/>
              <a:t> inductor with area of (354.08 µm)</a:t>
            </a:r>
            <a:r>
              <a:rPr lang="en-US" altLang="ja-JP" sz="1200" baseline="30000" dirty="0"/>
              <a:t>2</a:t>
            </a:r>
            <a:endParaRPr lang="en-US" altLang="ja-JP" sz="12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2573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313" y="76200"/>
            <a:ext cx="7708087" cy="467177"/>
          </a:xfrm>
        </p:spPr>
        <p:txBody>
          <a:bodyPr>
            <a:noAutofit/>
          </a:bodyPr>
          <a:lstStyle/>
          <a:p>
            <a:pPr algn="l"/>
            <a:r>
              <a:rPr kumimoji="1" lang="en-US" altLang="ja-JP" sz="2800" b="1" dirty="0">
                <a:solidFill>
                  <a:srgbClr val="000090"/>
                </a:solidFill>
              </a:rPr>
              <a:t>Switched Capacitor (SC) DC-DC Converters</a:t>
            </a:r>
            <a:endParaRPr kumimoji="1" lang="ja-JP" altLang="en-US" sz="2800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64" y="609600"/>
            <a:ext cx="8472736" cy="5280248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v"/>
            </a:pPr>
            <a:r>
              <a:rPr kumimoji="1" lang="en-US" altLang="ja-JP" sz="1600" b="1" dirty="0">
                <a:solidFill>
                  <a:srgbClr val="000090"/>
                </a:solidFill>
              </a:rPr>
              <a:t>Requirements for On-Chip DC-DC Converters and Regulators</a:t>
            </a:r>
          </a:p>
          <a:p>
            <a:pPr lvl="1">
              <a:buFont typeface="Wingdings" charset="2"/>
              <a:buChar char="Ø"/>
            </a:pPr>
            <a:r>
              <a:rPr lang="en-US" altLang="ja-JP" sz="1400" b="0" dirty="0"/>
              <a:t> Multicore processors dissipate power in the range of 1 W/mm</a:t>
            </a:r>
            <a:r>
              <a:rPr lang="en-US" altLang="ja-JP" sz="1400" b="0" baseline="30000" dirty="0"/>
              <a:t>2</a:t>
            </a:r>
          </a:p>
          <a:p>
            <a:pPr lvl="1">
              <a:buFont typeface="Wingdings" charset="2"/>
              <a:buChar char="Ø"/>
            </a:pPr>
            <a:r>
              <a:rPr lang="en-US" altLang="ja-JP" sz="1400" b="0" dirty="0"/>
              <a:t> Integrated dc–dc conversion requirements:</a:t>
            </a:r>
          </a:p>
          <a:p>
            <a:pPr lvl="1">
              <a:buFont typeface="Arial"/>
              <a:buChar char="•"/>
            </a:pPr>
            <a:r>
              <a:rPr lang="en-US" altLang="ja-JP" sz="1100" b="0" dirty="0"/>
              <a:t>Steps down from a conveniently chosen voltage above typical CMOS core operating voltages; </a:t>
            </a:r>
          </a:p>
          <a:p>
            <a:pPr lvl="1">
              <a:buFont typeface="Arial"/>
              <a:buChar char="•"/>
            </a:pPr>
            <a:r>
              <a:rPr lang="en-US" altLang="ja-JP" sz="1100" b="0" dirty="0"/>
              <a:t>Provides high efficiency over a wide load and voltage range; </a:t>
            </a:r>
          </a:p>
          <a:p>
            <a:pPr lvl="1">
              <a:buFont typeface="Arial"/>
              <a:buChar char="•"/>
            </a:pPr>
            <a:r>
              <a:rPr lang="en-US" altLang="ja-JP" sz="1100" b="0" dirty="0"/>
              <a:t>Highly scalable for granular implementation </a:t>
            </a:r>
          </a:p>
          <a:p>
            <a:pPr>
              <a:buFont typeface="Wingdings" charset="2"/>
              <a:buChar char="v"/>
            </a:pPr>
            <a:r>
              <a:rPr kumimoji="1" lang="en-US" altLang="ja-JP" sz="1600" b="1" dirty="0">
                <a:solidFill>
                  <a:srgbClr val="000090"/>
                </a:solidFill>
              </a:rPr>
              <a:t>Problems of Inductor DC-DC Converters</a:t>
            </a:r>
          </a:p>
          <a:p>
            <a:pPr lvl="1">
              <a:buFont typeface="Wingdings" charset="2"/>
              <a:buChar char="Ø"/>
            </a:pPr>
            <a:r>
              <a:rPr lang="en-US" altLang="ja-JP" sz="1400" b="0" dirty="0"/>
              <a:t> High-power requires intensive integrated inductor or a bulky off-chip inductor</a:t>
            </a:r>
          </a:p>
          <a:p>
            <a:pPr lvl="1">
              <a:buFont typeface="Wingdings" charset="2"/>
              <a:buChar char="Ø"/>
            </a:pPr>
            <a:r>
              <a:rPr lang="en-US" altLang="ja-JP" sz="1400" b="0" dirty="0"/>
              <a:t> Transistors rated for the full input voltage and the full output current of the application</a:t>
            </a:r>
          </a:p>
          <a:p>
            <a:pPr>
              <a:buFont typeface="Wingdings" charset="2"/>
              <a:buChar char="v"/>
            </a:pPr>
            <a:r>
              <a:rPr kumimoji="1" lang="en-US" altLang="ja-JP" sz="1600" b="1" dirty="0">
                <a:solidFill>
                  <a:srgbClr val="000090"/>
                </a:solidFill>
              </a:rPr>
              <a:t>Advantage of SC Converters</a:t>
            </a:r>
          </a:p>
          <a:p>
            <a:pPr lvl="1">
              <a:buFont typeface="Wingdings" charset="2"/>
              <a:buChar char="Ø"/>
            </a:pPr>
            <a:r>
              <a:rPr lang="en-US" altLang="ja-JP" sz="1400" dirty="0"/>
              <a:t> Requires only capacitors as passives</a:t>
            </a:r>
          </a:p>
          <a:p>
            <a:pPr lvl="1">
              <a:buFont typeface="Wingdings" charset="2"/>
              <a:buChar char="Ø"/>
            </a:pPr>
            <a:r>
              <a:rPr lang="en-US" altLang="ja-JP" sz="1400" dirty="0"/>
              <a:t> Capacitors have significantly higher energy and power densities</a:t>
            </a:r>
          </a:p>
          <a:p>
            <a:pPr lvl="1">
              <a:buFont typeface="Wingdings" charset="2"/>
              <a:buChar char="Ø"/>
            </a:pPr>
            <a:r>
              <a:rPr lang="en-US" altLang="ja-JP" sz="1400" dirty="0"/>
              <a:t> More easily integrated than inductors</a:t>
            </a:r>
          </a:p>
          <a:p>
            <a:pPr>
              <a:buFont typeface="Wingdings" charset="2"/>
              <a:buChar char="v"/>
            </a:pPr>
            <a:r>
              <a:rPr lang="en-US" altLang="ja-JP" sz="1600" b="1" dirty="0">
                <a:solidFill>
                  <a:srgbClr val="000090"/>
                </a:solidFill>
              </a:rPr>
              <a:t>Drawback of SC Converters</a:t>
            </a:r>
          </a:p>
          <a:p>
            <a:pPr lvl="1">
              <a:buFont typeface="Wingdings" charset="2"/>
              <a:buChar char="Ø"/>
            </a:pPr>
            <a:r>
              <a:rPr lang="en-US" altLang="ja-JP" sz="1400" dirty="0"/>
              <a:t> Limited to low-power (&lt;100 </a:t>
            </a:r>
            <a:r>
              <a:rPr lang="en-US" altLang="ja-JP" sz="1400" dirty="0" err="1"/>
              <a:t>mW</a:t>
            </a:r>
            <a:r>
              <a:rPr lang="en-US" altLang="ja-JP" sz="1400" dirty="0"/>
              <a:t>) applications</a:t>
            </a:r>
          </a:p>
          <a:p>
            <a:pPr lvl="1">
              <a:buFont typeface="Wingdings" charset="2"/>
              <a:buChar char="Ø"/>
            </a:pPr>
            <a:r>
              <a:rPr lang="en-US" altLang="ja-JP" sz="1400" dirty="0"/>
              <a:t>High ripple voltages &amp; relatively large output voltage granularity </a:t>
            </a:r>
          </a:p>
          <a:p>
            <a:pPr lvl="1">
              <a:buFont typeface="Wingdings" charset="2"/>
              <a:buChar char="Ø"/>
            </a:pPr>
            <a:r>
              <a:rPr lang="en-US" altLang="ja-JP" sz="1400" dirty="0"/>
              <a:t>On-chip capacitors still requires large chip area </a:t>
            </a:r>
          </a:p>
          <a:p>
            <a:pPr>
              <a:buFont typeface="Wingdings" charset="2"/>
              <a:buChar char="v"/>
            </a:pPr>
            <a:r>
              <a:rPr lang="en-US" altLang="ja-JP" sz="1600" b="1" dirty="0">
                <a:solidFill>
                  <a:srgbClr val="000090"/>
                </a:solidFill>
              </a:rPr>
              <a:t>Additional Benefits of SC Converters</a:t>
            </a:r>
          </a:p>
          <a:p>
            <a:pPr lvl="1">
              <a:buFont typeface="Wingdings" charset="2"/>
              <a:buChar char="Ø"/>
            </a:pPr>
            <a:r>
              <a:rPr lang="en-US" altLang="ja-JP" sz="1400" dirty="0"/>
              <a:t>NMOS Switches need about 1 V rating (whereas buck converters need 10 V rating) </a:t>
            </a:r>
            <a:endParaRPr lang="en-US" altLang="ja-JP" sz="1600" dirty="0"/>
          </a:p>
          <a:p>
            <a:pPr lvl="1">
              <a:buFont typeface="Wingdings" charset="2"/>
              <a:buChar char="Ø"/>
            </a:pPr>
            <a:r>
              <a:rPr lang="en-US" altLang="ja-JP" sz="1400" dirty="0"/>
              <a:t>No inductive switching losses, and less overshoots, body diode conduction, and less timing issues</a:t>
            </a:r>
          </a:p>
          <a:p>
            <a:pPr lvl="1">
              <a:buFont typeface="Wingdings" charset="2"/>
              <a:buChar char="Ø"/>
            </a:pPr>
            <a:r>
              <a:rPr lang="en-US" altLang="ja-JP" sz="1400" dirty="0"/>
              <a:t>Low-power operation without control complexity, reducing clock rate. </a:t>
            </a:r>
          </a:p>
          <a:p>
            <a:pPr lvl="1">
              <a:buFont typeface="Wingdings" charset="2"/>
              <a:buChar char="Ø"/>
            </a:pPr>
            <a:r>
              <a:rPr lang="en-US" altLang="ja-JP" sz="1400" dirty="0"/>
              <a:t>Higher Energy density of capacitors, orders of magnitude greater than inductors.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96189" y="6381750"/>
            <a:ext cx="100826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3AF06AE-3D74-4B80-B329-472B9F79958D}" type="slidenum">
              <a:rPr lang="ko-KR" altLang="en-US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82887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563562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ja-JP" sz="3200" b="1" dirty="0">
                <a:solidFill>
                  <a:srgbClr val="000090"/>
                </a:solidFill>
              </a:rPr>
              <a:t>Switched Capacitor (SC) DC-DC Converters</a:t>
            </a:r>
            <a:endParaRPr lang="en-US" altLang="ja-JP" sz="3200" b="1" dirty="0">
              <a:solidFill>
                <a:srgbClr val="000090"/>
              </a:solidFill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228600" y="685800"/>
            <a:ext cx="7829618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v"/>
            </a:pPr>
            <a:r>
              <a:rPr kumimoji="1" lang="en-US" altLang="ja-JP" sz="1800" b="1" dirty="0">
                <a:solidFill>
                  <a:srgbClr val="000090"/>
                </a:solidFill>
              </a:rPr>
              <a:t>Switched Capacitor Voltage Converter Types</a:t>
            </a:r>
            <a:endParaRPr kumimoji="1" lang="ja-JP" altLang="en-US" sz="1800" b="1" dirty="0">
              <a:solidFill>
                <a:srgbClr val="00009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321" y="4405045"/>
            <a:ext cx="2637967" cy="17671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22" y="4399609"/>
            <a:ext cx="2682678" cy="17493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71467" y="6076528"/>
            <a:ext cx="1472650" cy="4265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 fontAlgn="auto">
              <a:spcAft>
                <a:spcPts val="0"/>
              </a:spcAft>
            </a:pPr>
            <a:r>
              <a:rPr kumimoji="1" lang="en-US" altLang="ja-JP" sz="1200" dirty="0">
                <a:solidFill>
                  <a:srgbClr val="C00000"/>
                </a:solidFill>
                <a:latin typeface="+mn-lt"/>
              </a:rPr>
              <a:t>Dickson Star Converter</a:t>
            </a:r>
            <a:endParaRPr kumimoji="1" lang="ja-JP" altLang="en-US" sz="12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62109" y="6148536"/>
            <a:ext cx="1781907" cy="4265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 fontAlgn="auto">
              <a:spcAft>
                <a:spcPts val="0"/>
              </a:spcAft>
            </a:pPr>
            <a:r>
              <a:rPr kumimoji="1" lang="en-US" altLang="ja-JP" sz="1200" dirty="0">
                <a:solidFill>
                  <a:srgbClr val="C00000"/>
                </a:solidFill>
                <a:latin typeface="+mn-lt"/>
              </a:rPr>
              <a:t>Ladder (Variation) Converter</a:t>
            </a:r>
            <a:endParaRPr kumimoji="1" lang="ja-JP" altLang="en-US" sz="1200" dirty="0">
              <a:solidFill>
                <a:srgbClr val="C00000"/>
              </a:solidFill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66800" y="1447800"/>
            <a:ext cx="8001000" cy="2971800"/>
            <a:chOff x="248335" y="1161816"/>
            <a:chExt cx="14174262" cy="425827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8335" y="3345548"/>
              <a:ext cx="4034091" cy="181827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19754" y="1161816"/>
              <a:ext cx="4502843" cy="425827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36293" y="1448055"/>
              <a:ext cx="5161550" cy="3726598"/>
            </a:xfrm>
            <a:prstGeom prst="rect">
              <a:avLst/>
            </a:prstGeom>
          </p:spPr>
        </p:pic>
      </p:grp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3886200" cy="1754088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l"/>
            </a:pPr>
            <a:r>
              <a:rPr lang="en-US" altLang="ja-JP" sz="1600" b="1" dirty="0"/>
              <a:t>Five Step-Up Converters Compared</a:t>
            </a:r>
          </a:p>
          <a:p>
            <a:pPr lvl="1">
              <a:buFont typeface="Wingdings" charset="2"/>
              <a:buChar char="Ø"/>
            </a:pPr>
            <a:r>
              <a:rPr lang="en-US" altLang="ja-JP" sz="1400" dirty="0"/>
              <a:t>(a) Ladder</a:t>
            </a:r>
          </a:p>
          <a:p>
            <a:pPr lvl="1">
              <a:buFont typeface="Wingdings" charset="2"/>
              <a:buChar char="Ø"/>
            </a:pPr>
            <a:r>
              <a:rPr lang="en-US" altLang="ja-JP" sz="1400" dirty="0"/>
              <a:t>(b) Cockcroft-Walton Multiplier </a:t>
            </a:r>
            <a:br>
              <a:rPr lang="en-US" altLang="ja-JP" sz="1400" dirty="0"/>
            </a:br>
            <a:r>
              <a:rPr lang="en-US" altLang="ja-JP" sz="1400" dirty="0"/>
              <a:t>(Dickson Variation)</a:t>
            </a:r>
          </a:p>
          <a:p>
            <a:pPr lvl="1">
              <a:buFont typeface="Wingdings" charset="2"/>
              <a:buChar char="Ø"/>
            </a:pPr>
            <a:r>
              <a:rPr lang="en-US" altLang="ja-JP" sz="1400" dirty="0"/>
              <a:t> (c) Fibonacci</a:t>
            </a:r>
          </a:p>
          <a:p>
            <a:pPr lvl="1">
              <a:buFont typeface="Wingdings" charset="2"/>
              <a:buChar char="Ø"/>
            </a:pPr>
            <a:r>
              <a:rPr lang="en-US" altLang="ja-JP" sz="1400" dirty="0"/>
              <a:t> (d) Series-Parallel (</a:t>
            </a:r>
            <a:r>
              <a:rPr lang="en-US" altLang="ja-JP" sz="1400" dirty="0">
                <a:sym typeface="Wingdings"/>
              </a:rPr>
              <a:t>or Parallel Series)</a:t>
            </a:r>
            <a:endParaRPr lang="en-US" altLang="ja-JP" sz="1400" dirty="0"/>
          </a:p>
          <a:p>
            <a:pPr lvl="1">
              <a:buFont typeface="Wingdings" charset="2"/>
              <a:buChar char="Ø"/>
            </a:pPr>
            <a:r>
              <a:rPr lang="en-US" altLang="ja-JP" sz="1400" dirty="0"/>
              <a:t> (e) </a:t>
            </a:r>
            <a:r>
              <a:rPr lang="en-US" altLang="ja-JP" sz="1400" dirty="0" err="1"/>
              <a:t>Doubler</a:t>
            </a:r>
            <a:endParaRPr lang="en-US" altLang="ja-JP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4234787"/>
            <a:ext cx="3204916" cy="186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63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/>
          <p:cNvSpPr>
            <a:spLocks noGrp="1"/>
          </p:cNvSpPr>
          <p:nvPr>
            <p:ph type="title"/>
          </p:nvPr>
        </p:nvSpPr>
        <p:spPr bwMode="auto">
          <a:xfrm>
            <a:off x="314841" y="152400"/>
            <a:ext cx="8730467" cy="654618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3200" dirty="0">
                <a:solidFill>
                  <a:srgbClr val="000090"/>
                </a:solidFill>
                <a:ea typeface="HY헤드라인M" charset="0"/>
              </a:rPr>
              <a:t>Target Architecture of Dynamic </a:t>
            </a:r>
            <a:r>
              <a:rPr lang="en-US" altLang="ko-KR" sz="3200" cap="none" dirty="0">
                <a:solidFill>
                  <a:srgbClr val="000090"/>
                </a:solidFill>
                <a:ea typeface="HY헤드라인M" charset="0"/>
              </a:rPr>
              <a:t>Voltage </a:t>
            </a:r>
            <a:r>
              <a:rPr lang="en-US" altLang="ko-KR" sz="3200" cap="none" dirty="0" err="1">
                <a:solidFill>
                  <a:srgbClr val="000090"/>
                </a:solidFill>
                <a:ea typeface="HY헤드라인M" charset="0"/>
              </a:rPr>
              <a:t>Scaler</a:t>
            </a:r>
            <a:endParaRPr lang="ko-KR" altLang="en-US" sz="3200" cap="none" dirty="0">
              <a:solidFill>
                <a:srgbClr val="000090"/>
              </a:solidFill>
              <a:ea typeface="HY헤드라인M" charset="0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8532439" y="6376988"/>
            <a:ext cx="449635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fld id="{D704104C-02FF-49D6-A6AA-E3D3A0945E2C}" type="slidenum">
              <a:rPr lang="ko-KR" altLang="en-US" sz="1400">
                <a:latin typeface="Arial" charset="0"/>
              </a:rPr>
              <a:pPr/>
              <a:t>6</a:t>
            </a:fld>
            <a:endParaRPr lang="en-US" altLang="ko-KR" sz="1400" dirty="0">
              <a:latin typeface="Arial" charset="0"/>
            </a:endParaRPr>
          </a:p>
        </p:txBody>
      </p:sp>
      <p:sp>
        <p:nvSpPr>
          <p:cNvPr id="7171" name="내용 개체 틀 2"/>
          <p:cNvSpPr>
            <a:spLocks noGrp="1"/>
          </p:cNvSpPr>
          <p:nvPr>
            <p:ph idx="1"/>
          </p:nvPr>
        </p:nvSpPr>
        <p:spPr bwMode="auto">
          <a:xfrm>
            <a:off x="381000" y="838200"/>
            <a:ext cx="4267200" cy="53340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177800" indent="-177800">
              <a:lnSpc>
                <a:spcPct val="120000"/>
              </a:lnSpc>
              <a:buFont typeface="Wingdings" charset="2"/>
              <a:buChar char="v"/>
            </a:pPr>
            <a:r>
              <a:rPr lang="en-US" altLang="ja-JP" sz="1800" dirty="0">
                <a:solidFill>
                  <a:srgbClr val="000090"/>
                </a:solidFill>
              </a:rPr>
              <a:t>Target Dynamic Voltage </a:t>
            </a:r>
            <a:r>
              <a:rPr lang="en-US" altLang="ja-JP" sz="1800" dirty="0" err="1">
                <a:solidFill>
                  <a:srgbClr val="000090"/>
                </a:solidFill>
              </a:rPr>
              <a:t>Scaler</a:t>
            </a:r>
            <a:r>
              <a:rPr lang="en-US" altLang="ja-JP" sz="1800" dirty="0">
                <a:solidFill>
                  <a:srgbClr val="000090"/>
                </a:solidFill>
              </a:rPr>
              <a:t> Structure</a:t>
            </a:r>
          </a:p>
          <a:p>
            <a:pPr marL="92075" indent="-92075">
              <a:lnSpc>
                <a:spcPct val="120000"/>
              </a:lnSpc>
            </a:pPr>
            <a:endParaRPr lang="en-US" altLang="ja-JP" sz="1000" dirty="0"/>
          </a:p>
          <a:p>
            <a:pPr marL="177800" indent="-177800">
              <a:lnSpc>
                <a:spcPct val="120000"/>
              </a:lnSpc>
              <a:buFont typeface="Wingdings" charset="2"/>
              <a:buChar char="l"/>
            </a:pPr>
            <a:r>
              <a:rPr lang="en-US" altLang="ja-JP" sz="1400" b="1" dirty="0">
                <a:solidFill>
                  <a:srgbClr val="000090"/>
                </a:solidFill>
              </a:rPr>
              <a:t>Main Blocks and Path of DVS</a:t>
            </a:r>
          </a:p>
          <a:p>
            <a:pPr marL="349250" lvl="1" indent="-171450">
              <a:lnSpc>
                <a:spcPct val="120000"/>
              </a:lnSpc>
              <a:buFont typeface="Wingdings" charset="2"/>
              <a:buChar char="ü"/>
            </a:pPr>
            <a:r>
              <a:rPr lang="en-US" altLang="ja-JP" sz="1100" dirty="0"/>
              <a:t>Voltage Converter and Storage Analog Block</a:t>
            </a:r>
          </a:p>
          <a:p>
            <a:pPr marL="177800" indent="-177800">
              <a:lnSpc>
                <a:spcPct val="120000"/>
              </a:lnSpc>
              <a:buFont typeface="Wingdings" charset="2"/>
              <a:buChar char="l"/>
            </a:pPr>
            <a:r>
              <a:rPr lang="en-US" altLang="ja-JP" sz="1400" b="1" dirty="0">
                <a:solidFill>
                  <a:srgbClr val="000090"/>
                </a:solidFill>
              </a:rPr>
              <a:t>1</a:t>
            </a:r>
            <a:r>
              <a:rPr lang="en-US" altLang="ja-JP" sz="1400" b="1" baseline="30000" dirty="0">
                <a:solidFill>
                  <a:srgbClr val="000090"/>
                </a:solidFill>
              </a:rPr>
              <a:t>st</a:t>
            </a:r>
            <a:r>
              <a:rPr lang="en-US" altLang="ja-JP" sz="1400" b="1" dirty="0">
                <a:solidFill>
                  <a:srgbClr val="000090"/>
                </a:solidFill>
              </a:rPr>
              <a:t> Stage</a:t>
            </a:r>
          </a:p>
          <a:p>
            <a:pPr marL="361950" lvl="1" indent="-184150">
              <a:lnSpc>
                <a:spcPct val="120000"/>
              </a:lnSpc>
              <a:buFont typeface="Wingdings" charset="2"/>
              <a:buChar char="ü"/>
            </a:pPr>
            <a:r>
              <a:rPr lang="en-US" altLang="ja-JP" sz="1200" dirty="0"/>
              <a:t>Reconfigurable Voltage Buck-Boosting </a:t>
            </a:r>
            <a:br>
              <a:rPr lang="en-US" altLang="ja-JP" sz="1200" dirty="0"/>
            </a:br>
            <a:r>
              <a:rPr lang="en-US" altLang="ja-JP" sz="1200" dirty="0"/>
              <a:t>Energy Storage</a:t>
            </a:r>
          </a:p>
          <a:p>
            <a:pPr marL="361950" lvl="1" indent="-184150">
              <a:lnSpc>
                <a:spcPct val="120000"/>
              </a:lnSpc>
              <a:buFont typeface="Wingdings" charset="2"/>
              <a:buChar char="ü"/>
            </a:pPr>
            <a:r>
              <a:rPr lang="en-US" altLang="ja-JP" sz="1200" dirty="0"/>
              <a:t>Reconfigurable Coarse level Voltage Output</a:t>
            </a:r>
          </a:p>
          <a:p>
            <a:pPr marL="177800" indent="-177800">
              <a:lnSpc>
                <a:spcPct val="120000"/>
              </a:lnSpc>
              <a:buFont typeface="Wingdings" charset="2"/>
              <a:buChar char="l"/>
            </a:pPr>
            <a:r>
              <a:rPr lang="en-US" altLang="ja-JP" sz="1400" b="1" dirty="0">
                <a:solidFill>
                  <a:srgbClr val="000090"/>
                </a:solidFill>
              </a:rPr>
              <a:t>2</a:t>
            </a:r>
            <a:r>
              <a:rPr lang="en-US" altLang="ja-JP" sz="1400" b="1" baseline="30000" dirty="0">
                <a:solidFill>
                  <a:srgbClr val="000090"/>
                </a:solidFill>
              </a:rPr>
              <a:t>nd</a:t>
            </a:r>
            <a:r>
              <a:rPr lang="en-US" altLang="ja-JP" sz="1400" b="1" dirty="0">
                <a:solidFill>
                  <a:srgbClr val="000090"/>
                </a:solidFill>
              </a:rPr>
              <a:t> stage</a:t>
            </a:r>
          </a:p>
          <a:p>
            <a:pPr marL="361950" lvl="1" indent="-184150">
              <a:lnSpc>
                <a:spcPct val="120000"/>
              </a:lnSpc>
              <a:buFont typeface="Wingdings" charset="2"/>
              <a:buChar char="ü"/>
            </a:pPr>
            <a:r>
              <a:rPr lang="en-US" altLang="ja-JP" sz="1200" dirty="0"/>
              <a:t>ULP Switched-Capacitor Voltage Regulator block</a:t>
            </a:r>
          </a:p>
          <a:p>
            <a:pPr marL="361950" lvl="1" indent="-184150">
              <a:lnSpc>
                <a:spcPct val="120000"/>
              </a:lnSpc>
              <a:buFont typeface="Wingdings" charset="2"/>
              <a:buChar char="ü"/>
            </a:pPr>
            <a:r>
              <a:rPr lang="en-US" altLang="ja-JP" sz="1200" dirty="0"/>
              <a:t>Minimize Voltage ripple to further reduce energy waste</a:t>
            </a:r>
          </a:p>
          <a:p>
            <a:pPr marL="177800" indent="-177800">
              <a:lnSpc>
                <a:spcPct val="120000"/>
              </a:lnSpc>
              <a:buFont typeface="Wingdings" charset="2"/>
              <a:buChar char="l"/>
            </a:pPr>
            <a:r>
              <a:rPr lang="en-US" altLang="ja-JP" sz="1400" b="1" dirty="0">
                <a:solidFill>
                  <a:srgbClr val="000090"/>
                </a:solidFill>
              </a:rPr>
              <a:t>DVS feedback controller block</a:t>
            </a:r>
          </a:p>
          <a:p>
            <a:pPr marL="361950" lvl="1" indent="-184150">
              <a:lnSpc>
                <a:spcPct val="120000"/>
              </a:lnSpc>
              <a:buFont typeface="Wingdings" charset="2"/>
              <a:buChar char="ü"/>
            </a:pPr>
            <a:r>
              <a:rPr lang="en-US" altLang="ja-JP" sz="1200" dirty="0"/>
              <a:t>Output voltage feedback circuit</a:t>
            </a:r>
          </a:p>
          <a:p>
            <a:pPr marL="539750" lvl="2" indent="-92075">
              <a:lnSpc>
                <a:spcPct val="120000"/>
              </a:lnSpc>
            </a:pPr>
            <a:r>
              <a:rPr lang="en-US" altLang="ja-JP" sz="1100" dirty="0"/>
              <a:t>DVS output voltage</a:t>
            </a:r>
            <a:r>
              <a:rPr lang="ja-JP" altLang="en-US" sz="1100" dirty="0"/>
              <a:t>의 </a:t>
            </a:r>
            <a:r>
              <a:rPr lang="en-US" altLang="ja-JP" sz="1100" dirty="0"/>
              <a:t>measurement</a:t>
            </a:r>
            <a:endParaRPr lang="en-US" altLang="ja-JP" sz="1200" dirty="0"/>
          </a:p>
          <a:p>
            <a:pPr marL="361950" lvl="1" indent="-184150">
              <a:lnSpc>
                <a:spcPct val="120000"/>
              </a:lnSpc>
              <a:buFont typeface="Wingdings" charset="2"/>
              <a:buChar char="ü"/>
            </a:pPr>
            <a:r>
              <a:rPr lang="en-US" altLang="ja-JP" sz="1200" dirty="0"/>
              <a:t>Ultra Low </a:t>
            </a:r>
            <a:r>
              <a:rPr lang="en-US" altLang="ja-JP" sz="1200" dirty="0" err="1"/>
              <a:t>Powr</a:t>
            </a:r>
            <a:r>
              <a:rPr lang="en-US" altLang="ja-JP" sz="1200" dirty="0"/>
              <a:t> comparator Circuit</a:t>
            </a:r>
          </a:p>
          <a:p>
            <a:pPr marL="539750" lvl="2" indent="-92075">
              <a:lnSpc>
                <a:spcPct val="120000"/>
              </a:lnSpc>
            </a:pPr>
            <a:r>
              <a:rPr lang="en-US" altLang="ja-JP" sz="1100" dirty="0"/>
              <a:t>Compare with the target Reference voltage</a:t>
            </a:r>
            <a:endParaRPr lang="en-US" altLang="ja-JP" sz="1200" dirty="0"/>
          </a:p>
          <a:p>
            <a:pPr marL="361950" lvl="1" indent="-184150">
              <a:lnSpc>
                <a:spcPct val="120000"/>
              </a:lnSpc>
              <a:buFont typeface="Wingdings" charset="2"/>
              <a:buChar char="ü"/>
            </a:pPr>
            <a:r>
              <a:rPr lang="en-US" altLang="ja-JP" sz="1200" dirty="0"/>
              <a:t>Dynamic feedback controller</a:t>
            </a:r>
          </a:p>
          <a:p>
            <a:pPr marL="539750" lvl="2" indent="-92075">
              <a:lnSpc>
                <a:spcPct val="120000"/>
              </a:lnSpc>
            </a:pPr>
            <a:r>
              <a:rPr lang="en-US" altLang="ja-JP" sz="1100" dirty="0"/>
              <a:t>With Comparator’s result, control the Energy storage and</a:t>
            </a:r>
            <a:r>
              <a:rPr lang="ja-JP" altLang="en-US" sz="1100" dirty="0"/>
              <a:t> </a:t>
            </a:r>
            <a:r>
              <a:rPr lang="en-US" altLang="ja-JP" sz="1100" dirty="0"/>
              <a:t>Voltage regulator</a:t>
            </a:r>
            <a:endParaRPr lang="en-US" altLang="ja-JP" sz="1200" dirty="0"/>
          </a:p>
          <a:p>
            <a:pPr marL="361950" lvl="1" indent="-184150">
              <a:lnSpc>
                <a:spcPct val="120000"/>
              </a:lnSpc>
              <a:buFont typeface="Wingdings" charset="2"/>
              <a:buChar char="ü"/>
            </a:pPr>
            <a:r>
              <a:rPr lang="en-US" altLang="ja-JP" sz="1200" dirty="0"/>
              <a:t>Low power PLL (Phase Locked Loop) clock generator</a:t>
            </a:r>
          </a:p>
          <a:p>
            <a:pPr marL="539750" lvl="2" indent="-92075">
              <a:lnSpc>
                <a:spcPct val="120000"/>
              </a:lnSpc>
            </a:pPr>
            <a:r>
              <a:rPr lang="en-US" altLang="ja-JP" sz="1100" dirty="0"/>
              <a:t>Provide control clocks to Energy storage and</a:t>
            </a:r>
            <a:r>
              <a:rPr lang="ja-JP" altLang="en-US" sz="1100" dirty="0"/>
              <a:t> </a:t>
            </a:r>
            <a:r>
              <a:rPr lang="en-US" altLang="ja-JP" sz="1100" dirty="0"/>
              <a:t>Voltage regulator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50254" y="1143000"/>
            <a:ext cx="4965146" cy="3966522"/>
            <a:chOff x="3281540" y="1302268"/>
            <a:chExt cx="4965146" cy="3966522"/>
          </a:xfrm>
        </p:grpSpPr>
        <p:sp>
          <p:nvSpPr>
            <p:cNvPr id="7" name="Rectangle 6"/>
            <p:cNvSpPr/>
            <p:nvPr/>
          </p:nvSpPr>
          <p:spPr>
            <a:xfrm>
              <a:off x="3915986" y="1892920"/>
              <a:ext cx="3124200" cy="1328715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94779" y="2204852"/>
              <a:ext cx="1204515" cy="801425"/>
            </a:xfrm>
            <a:prstGeom prst="rect">
              <a:avLst/>
            </a:prstGeom>
            <a:solidFill>
              <a:schemeClr val="bg1"/>
            </a:solidFill>
            <a:ln w="1905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dirty="0">
                  <a:solidFill>
                    <a:srgbClr val="000000"/>
                  </a:solidFill>
                </a:rPr>
                <a:t>Reconfigurable Voltage Boosting</a:t>
              </a:r>
            </a:p>
            <a:p>
              <a:pPr algn="ctr"/>
              <a:r>
                <a:rPr kumimoji="1" lang="en-US" altLang="ja-JP" sz="1100" dirty="0">
                  <a:solidFill>
                    <a:srgbClr val="000000"/>
                  </a:solidFill>
                </a:rPr>
                <a:t>Energy Storage</a:t>
              </a:r>
              <a:endParaRPr kumimoji="1" lang="ja-JP" alt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561629" y="2204852"/>
              <a:ext cx="1204515" cy="801425"/>
            </a:xfrm>
            <a:prstGeom prst="rect">
              <a:avLst/>
            </a:prstGeom>
            <a:solidFill>
              <a:schemeClr val="bg1"/>
            </a:solidFill>
            <a:ln w="1905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dirty="0">
                  <a:solidFill>
                    <a:srgbClr val="000000"/>
                  </a:solidFill>
                </a:rPr>
                <a:t>ULP Switched-Capacitor  Voltage Regulator</a:t>
              </a:r>
              <a:endParaRPr kumimoji="1" lang="ja-JP" altLang="en-US" sz="1100" dirty="0">
                <a:solidFill>
                  <a:srgbClr val="0000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9" idx="1"/>
            </p:cNvCxnSpPr>
            <p:nvPr/>
          </p:nvCxnSpPr>
          <p:spPr>
            <a:xfrm>
              <a:off x="5299294" y="2605565"/>
              <a:ext cx="262335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3598486" y="2625278"/>
              <a:ext cx="488413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4416646" y="3021327"/>
              <a:ext cx="2" cy="549837"/>
            </a:xfrm>
            <a:prstGeom prst="straightConnector1">
              <a:avLst/>
            </a:prstGeom>
            <a:ln w="12700" cmpd="sng">
              <a:solidFill>
                <a:srgbClr val="00009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5153248" y="3001998"/>
              <a:ext cx="0" cy="580804"/>
            </a:xfrm>
            <a:prstGeom prst="straightConnector1">
              <a:avLst/>
            </a:prstGeom>
            <a:ln w="12700" cmpd="sng">
              <a:solidFill>
                <a:srgbClr val="00009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6569299" y="2997965"/>
              <a:ext cx="6349" cy="609770"/>
            </a:xfrm>
            <a:prstGeom prst="straightConnector1">
              <a:avLst/>
            </a:prstGeom>
            <a:ln w="12700" cmpd="sng">
              <a:solidFill>
                <a:srgbClr val="00009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6773486" y="2573815"/>
              <a:ext cx="1473200" cy="66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7352678" y="3385952"/>
              <a:ext cx="757827" cy="817167"/>
            </a:xfrm>
            <a:prstGeom prst="rect">
              <a:avLst/>
            </a:prstGeom>
            <a:solidFill>
              <a:schemeClr val="bg1"/>
            </a:solidFill>
            <a:ln w="1905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dirty="0">
                  <a:solidFill>
                    <a:srgbClr val="000000"/>
                  </a:solidFill>
                </a:rPr>
                <a:t>Out</a:t>
              </a:r>
              <a:r>
                <a:rPr lang="en-US" altLang="ja-JP" sz="1100" dirty="0">
                  <a:solidFill>
                    <a:srgbClr val="000000"/>
                  </a:solidFill>
                </a:rPr>
                <a:t>put</a:t>
              </a:r>
            </a:p>
            <a:p>
              <a:pPr algn="ctr"/>
              <a:r>
                <a:rPr kumimoji="1" lang="en-US" altLang="ja-JP" sz="1100" dirty="0">
                  <a:solidFill>
                    <a:srgbClr val="000000"/>
                  </a:solidFill>
                </a:rPr>
                <a:t>Voltage</a:t>
              </a:r>
            </a:p>
            <a:p>
              <a:pPr algn="ctr"/>
              <a:r>
                <a:rPr lang="en-US" altLang="ja-JP" sz="1100" dirty="0">
                  <a:solidFill>
                    <a:srgbClr val="000000"/>
                  </a:solidFill>
                </a:rPr>
                <a:t>Feedback</a:t>
              </a:r>
            </a:p>
            <a:p>
              <a:pPr algn="ctr"/>
              <a:r>
                <a:rPr kumimoji="1" lang="en-US" altLang="ja-JP" sz="1100" dirty="0">
                  <a:solidFill>
                    <a:srgbClr val="000000"/>
                  </a:solidFill>
                </a:rPr>
                <a:t>Circuit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946279" y="3523669"/>
              <a:ext cx="476251" cy="214342"/>
            </a:xfrm>
            <a:prstGeom prst="rect">
              <a:avLst/>
            </a:prstGeom>
            <a:noFill/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50000"/>
                </a:lnSpc>
              </a:pPr>
              <a:r>
                <a:rPr lang="en-US" altLang="ja-JP" sz="1200" b="1" dirty="0" err="1">
                  <a:solidFill>
                    <a:srgbClr val="000000"/>
                  </a:solidFill>
                </a:rPr>
                <a:t>V</a:t>
              </a:r>
              <a:r>
                <a:rPr lang="en-US" altLang="ja-JP" sz="1200" b="1" baseline="-25000" dirty="0" err="1">
                  <a:solidFill>
                    <a:srgbClr val="000000"/>
                  </a:solidFill>
                </a:rPr>
                <a:t>ctrl</a:t>
              </a:r>
              <a:endParaRPr kumimoji="1" lang="en-US" altLang="ja-JP" sz="1200" b="1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455126" y="2213090"/>
              <a:ext cx="697279" cy="313818"/>
            </a:xfrm>
            <a:prstGeom prst="rect">
              <a:avLst/>
            </a:prstGeom>
            <a:noFill/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100" b="1" dirty="0">
                  <a:solidFill>
                    <a:srgbClr val="000000"/>
                  </a:solidFill>
                </a:rPr>
                <a:t>DVS Output</a:t>
              </a:r>
              <a:endParaRPr kumimoji="1" lang="en-US" altLang="ja-JP" sz="1100" b="1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038697" y="1302268"/>
              <a:ext cx="4144393" cy="505407"/>
            </a:xfrm>
            <a:prstGeom prst="rect">
              <a:avLst/>
            </a:prstGeom>
            <a:noFill/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600" dirty="0">
                  <a:solidFill>
                    <a:srgbClr val="000000"/>
                  </a:solidFill>
                </a:rPr>
                <a:t>Low Energy Loss Dynamic Voltage Scale </a:t>
              </a:r>
              <a:br>
                <a:rPr lang="en-US" altLang="ja-JP" sz="1600" dirty="0">
                  <a:solidFill>
                    <a:srgbClr val="000000"/>
                  </a:solidFill>
                </a:rPr>
              </a:br>
              <a:r>
                <a:rPr lang="en-US" altLang="ja-JP" sz="1600" dirty="0">
                  <a:solidFill>
                    <a:srgbClr val="000000"/>
                  </a:solidFill>
                </a:rPr>
                <a:t>Controller Architecture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926707" y="3580819"/>
              <a:ext cx="934439" cy="677304"/>
            </a:xfrm>
            <a:prstGeom prst="rect">
              <a:avLst/>
            </a:prstGeom>
            <a:solidFill>
              <a:schemeClr val="bg1"/>
            </a:solidFill>
            <a:ln w="1905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dirty="0">
                  <a:solidFill>
                    <a:srgbClr val="000000"/>
                  </a:solidFill>
                </a:rPr>
                <a:t>Low Power</a:t>
              </a:r>
            </a:p>
            <a:p>
              <a:pPr algn="ctr"/>
              <a:r>
                <a:rPr lang="en-US" altLang="ja-JP" sz="1100" dirty="0">
                  <a:solidFill>
                    <a:srgbClr val="000000"/>
                  </a:solidFill>
                </a:rPr>
                <a:t>Clock Generator</a:t>
              </a:r>
            </a:p>
            <a:p>
              <a:pPr algn="ctr"/>
              <a:r>
                <a:rPr lang="en-US" altLang="ja-JP" sz="1100" dirty="0">
                  <a:solidFill>
                    <a:srgbClr val="000000"/>
                  </a:solidFill>
                </a:rPr>
                <a:t>(PLL)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135851" y="3604398"/>
              <a:ext cx="892577" cy="677304"/>
            </a:xfrm>
            <a:prstGeom prst="rect">
              <a:avLst/>
            </a:prstGeom>
            <a:solidFill>
              <a:schemeClr val="bg1"/>
            </a:solidFill>
            <a:ln w="1905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solidFill>
                    <a:srgbClr val="000000"/>
                  </a:solidFill>
                </a:rPr>
                <a:t>ULP </a:t>
              </a:r>
              <a:r>
                <a:rPr kumimoji="1" lang="en-US" altLang="ja-JP" sz="1000" dirty="0" err="1">
                  <a:solidFill>
                    <a:srgbClr val="000000"/>
                  </a:solidFill>
                </a:rPr>
                <a:t>Subthreshold</a:t>
              </a:r>
              <a:endParaRPr kumimoji="1" lang="en-US" altLang="ja-JP" sz="1000" dirty="0">
                <a:solidFill>
                  <a:srgbClr val="000000"/>
                </a:solidFill>
              </a:endParaRPr>
            </a:p>
            <a:p>
              <a:pPr algn="ctr"/>
              <a:r>
                <a:rPr lang="en-US" altLang="ja-JP" sz="1000" dirty="0">
                  <a:solidFill>
                    <a:srgbClr val="000000"/>
                  </a:solidFill>
                </a:rPr>
                <a:t>Comparator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7013093" y="3759282"/>
              <a:ext cx="325835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3281540" y="2090795"/>
              <a:ext cx="633890" cy="459461"/>
            </a:xfrm>
            <a:prstGeom prst="rect">
              <a:avLst/>
            </a:prstGeom>
            <a:noFill/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b="1" dirty="0">
                  <a:solidFill>
                    <a:srgbClr val="000000"/>
                  </a:solidFill>
                </a:rPr>
                <a:t>Input</a:t>
              </a:r>
            </a:p>
            <a:p>
              <a:pPr algn="ctr"/>
              <a:r>
                <a:rPr kumimoji="1" lang="en-US" altLang="ja-JP" sz="1050" b="1" dirty="0">
                  <a:solidFill>
                    <a:srgbClr val="000000"/>
                  </a:solidFill>
                </a:rPr>
                <a:t>Voltage Source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084386" y="3580819"/>
              <a:ext cx="844549" cy="677304"/>
            </a:xfrm>
            <a:prstGeom prst="rect">
              <a:avLst/>
            </a:prstGeom>
            <a:solidFill>
              <a:schemeClr val="bg1"/>
            </a:solidFill>
            <a:ln w="1905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dirty="0">
                  <a:solidFill>
                    <a:srgbClr val="000000"/>
                  </a:solidFill>
                </a:rPr>
                <a:t>Dynamic</a:t>
              </a:r>
              <a:endParaRPr lang="en-US" altLang="ja-JP" sz="1100" dirty="0">
                <a:solidFill>
                  <a:srgbClr val="000000"/>
                </a:solidFill>
              </a:endParaRPr>
            </a:p>
            <a:p>
              <a:pPr algn="ctr"/>
              <a:r>
                <a:rPr kumimoji="1" lang="en-US" altLang="ja-JP" sz="1100" dirty="0">
                  <a:solidFill>
                    <a:srgbClr val="000000"/>
                  </a:solidFill>
                </a:rPr>
                <a:t>Voltage</a:t>
              </a:r>
            </a:p>
            <a:p>
              <a:pPr algn="ctr"/>
              <a:r>
                <a:rPr lang="en-US" altLang="ja-JP" sz="1100" dirty="0">
                  <a:solidFill>
                    <a:srgbClr val="000000"/>
                  </a:solidFill>
                </a:rPr>
                <a:t>Feedback</a:t>
              </a:r>
            </a:p>
            <a:p>
              <a:pPr algn="ctr"/>
              <a:r>
                <a:rPr kumimoji="1" lang="en-US" altLang="ja-JP" sz="1100" dirty="0">
                  <a:solidFill>
                    <a:srgbClr val="000000"/>
                  </a:solidFill>
                </a:rPr>
                <a:t>Controller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V="1">
              <a:off x="5718398" y="2985902"/>
              <a:ext cx="0" cy="580804"/>
            </a:xfrm>
            <a:prstGeom prst="straightConnector1">
              <a:avLst/>
            </a:prstGeom>
            <a:ln w="12700" cmpd="sng">
              <a:solidFill>
                <a:srgbClr val="00009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5932372" y="3890411"/>
              <a:ext cx="204660" cy="0"/>
            </a:xfrm>
            <a:prstGeom prst="straightConnector1">
              <a:avLst/>
            </a:prstGeom>
            <a:ln w="12700" cmpd="sng">
              <a:solidFill>
                <a:srgbClr val="00009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4866057" y="3884061"/>
              <a:ext cx="217252" cy="0"/>
            </a:xfrm>
            <a:prstGeom prst="straightConnector1">
              <a:avLst/>
            </a:prstGeom>
            <a:ln w="12700" cmpd="sng">
              <a:solidFill>
                <a:srgbClr val="00009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 27"/>
            <p:cNvSpPr/>
            <p:nvPr/>
          </p:nvSpPr>
          <p:spPr>
            <a:xfrm>
              <a:off x="7033836" y="4103502"/>
              <a:ext cx="190500" cy="323850"/>
            </a:xfrm>
            <a:custGeom>
              <a:avLst/>
              <a:gdLst>
                <a:gd name="connsiteX0" fmla="*/ 0 w 190500"/>
                <a:gd name="connsiteY0" fmla="*/ 0 h 323850"/>
                <a:gd name="connsiteX1" fmla="*/ 190500 w 190500"/>
                <a:gd name="connsiteY1" fmla="*/ 0 h 323850"/>
                <a:gd name="connsiteX2" fmla="*/ 190500 w 190500"/>
                <a:gd name="connsiteY2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323850">
                  <a:moveTo>
                    <a:pt x="0" y="0"/>
                  </a:moveTo>
                  <a:lnTo>
                    <a:pt x="190500" y="0"/>
                  </a:lnTo>
                  <a:lnTo>
                    <a:pt x="190500" y="323850"/>
                  </a:lnTo>
                </a:path>
              </a:pathLst>
            </a:custGeom>
            <a:ln>
              <a:solidFill>
                <a:srgbClr val="0000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986210" y="4440052"/>
              <a:ext cx="476251" cy="214342"/>
            </a:xfrm>
            <a:prstGeom prst="rect">
              <a:avLst/>
            </a:prstGeom>
            <a:noFill/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50000"/>
                </a:lnSpc>
              </a:pPr>
              <a:r>
                <a:rPr lang="en-US" altLang="ja-JP" sz="1200" b="1" dirty="0" err="1">
                  <a:solidFill>
                    <a:srgbClr val="000000"/>
                  </a:solidFill>
                </a:rPr>
                <a:t>V</a:t>
              </a:r>
              <a:r>
                <a:rPr lang="en-US" altLang="ja-JP" sz="1200" b="1" baseline="-25000" dirty="0" err="1">
                  <a:solidFill>
                    <a:srgbClr val="000000"/>
                  </a:solidFill>
                </a:rPr>
                <a:t>ref</a:t>
              </a:r>
              <a:endParaRPr kumimoji="1" lang="en-US" altLang="ja-JP" sz="1200" b="1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5865436" y="3417702"/>
              <a:ext cx="1473200" cy="158750"/>
            </a:xfrm>
            <a:custGeom>
              <a:avLst/>
              <a:gdLst>
                <a:gd name="connsiteX0" fmla="*/ 0 w 1835150"/>
                <a:gd name="connsiteY0" fmla="*/ 158750 h 158750"/>
                <a:gd name="connsiteX1" fmla="*/ 0 w 1835150"/>
                <a:gd name="connsiteY1" fmla="*/ 0 h 158750"/>
                <a:gd name="connsiteX2" fmla="*/ 1835150 w 1835150"/>
                <a:gd name="connsiteY2" fmla="*/ 0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5150" h="158750">
                  <a:moveTo>
                    <a:pt x="0" y="158750"/>
                  </a:moveTo>
                  <a:lnTo>
                    <a:pt x="0" y="0"/>
                  </a:lnTo>
                  <a:lnTo>
                    <a:pt x="1835150" y="0"/>
                  </a:lnTo>
                </a:path>
              </a:pathLst>
            </a:custGeom>
            <a:ln w="12700" cmpd="sng">
              <a:solidFill>
                <a:srgbClr val="00009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92098" y="3296002"/>
              <a:ext cx="4432426" cy="1404400"/>
            </a:xfrm>
            <a:prstGeom prst="rect">
              <a:avLst/>
            </a:prstGeom>
            <a:noFill/>
            <a:ln w="28575" cmpd="sng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975335" y="1874299"/>
              <a:ext cx="2647918" cy="285289"/>
            </a:xfrm>
            <a:prstGeom prst="rect">
              <a:avLst/>
            </a:prstGeom>
            <a:noFill/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i="1" dirty="0">
                  <a:solidFill>
                    <a:srgbClr val="000000"/>
                  </a:solidFill>
                </a:rPr>
                <a:t>Voltage Converter and Storage Analog Block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35136" y="2992252"/>
              <a:ext cx="1352550" cy="590550"/>
            </a:xfrm>
            <a:custGeom>
              <a:avLst/>
              <a:gdLst>
                <a:gd name="connsiteX0" fmla="*/ 0 w 1352550"/>
                <a:gd name="connsiteY0" fmla="*/ 590550 h 590550"/>
                <a:gd name="connsiteX1" fmla="*/ 0 w 1352550"/>
                <a:gd name="connsiteY1" fmla="*/ 152400 h 590550"/>
                <a:gd name="connsiteX2" fmla="*/ 1352550 w 1352550"/>
                <a:gd name="connsiteY2" fmla="*/ 146050 h 590550"/>
                <a:gd name="connsiteX3" fmla="*/ 1352550 w 1352550"/>
                <a:gd name="connsiteY3" fmla="*/ 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2550" h="590550">
                  <a:moveTo>
                    <a:pt x="0" y="590550"/>
                  </a:moveTo>
                  <a:lnTo>
                    <a:pt x="0" y="152400"/>
                  </a:lnTo>
                  <a:lnTo>
                    <a:pt x="1352550" y="146050"/>
                  </a:lnTo>
                  <a:lnTo>
                    <a:pt x="1352550" y="0"/>
                  </a:lnTo>
                </a:path>
              </a:pathLst>
            </a:custGeom>
            <a:ln w="12700" cmpd="sng">
              <a:solidFill>
                <a:srgbClr val="00009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H="1">
              <a:off x="7693248" y="2579893"/>
              <a:ext cx="1" cy="81268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3915986" y="4362402"/>
              <a:ext cx="2647918" cy="285289"/>
            </a:xfrm>
            <a:prstGeom prst="rect">
              <a:avLst/>
            </a:prstGeom>
            <a:noFill/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i="1" dirty="0">
                  <a:solidFill>
                    <a:srgbClr val="000000"/>
                  </a:solidFill>
                </a:rPr>
                <a:t>DVS Feedback Controller Block 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H="1" flipV="1">
              <a:off x="6556568" y="4281702"/>
              <a:ext cx="6349" cy="609770"/>
            </a:xfrm>
            <a:prstGeom prst="straightConnector1">
              <a:avLst/>
            </a:prstGeom>
            <a:ln w="12700" cmpd="sng">
              <a:solidFill>
                <a:srgbClr val="00009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5763836" y="4954972"/>
              <a:ext cx="1588841" cy="313818"/>
            </a:xfrm>
            <a:prstGeom prst="rect">
              <a:avLst/>
            </a:prstGeom>
            <a:noFill/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100" b="1" dirty="0">
                  <a:solidFill>
                    <a:srgbClr val="000000"/>
                  </a:solidFill>
                </a:rPr>
                <a:t>Voltage Level Selection from Main Power 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5768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1.gstatic.com/images?q=tbn:ANd9GcSECXuhpOt_3SZqigMzGmf9KtwxxKIhTn_10rNShz1cSE6b4cM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250430"/>
            <a:ext cx="1381125" cy="13811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738" y="1726784"/>
            <a:ext cx="7772400" cy="1771650"/>
          </a:xfrm>
        </p:spPr>
        <p:txBody>
          <a:bodyPr>
            <a:noAutofit/>
          </a:bodyPr>
          <a:lstStyle/>
          <a:p>
            <a:r>
              <a:rPr lang="en-US" altLang="ja-JP" sz="3200" dirty="0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An Energy Efficient Charging Technique for</a:t>
            </a:r>
            <a:br>
              <a:rPr lang="en-US" altLang="ja-JP" sz="3200" dirty="0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</a:br>
            <a:r>
              <a:rPr lang="en-US" altLang="ja-JP" sz="3200" dirty="0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Switched Capacitor Voltage Converters with</a:t>
            </a:r>
            <a:br>
              <a:rPr lang="en-US" altLang="ja-JP" sz="3200" dirty="0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</a:br>
            <a:r>
              <a:rPr lang="en-US" altLang="ja-JP" sz="3200" dirty="0">
                <a:latin typeface="Times New Roman" panose="02020603050405020304" pitchFamily="18" charset="0"/>
                <a:ea typeface="Arial Unicode MS" panose="020B0604020202020204" pitchFamily="50" charset="-127"/>
                <a:cs typeface="Times New Roman" panose="02020603050405020304" pitchFamily="18" charset="0"/>
              </a:rPr>
              <a:t>Low Duty-Ratio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7175" y="3735350"/>
            <a:ext cx="8616952" cy="1981200"/>
          </a:xfr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Saad Arslan, Syed Asmat Ali Shah, HyungWon Kim</a:t>
            </a:r>
          </a:p>
          <a:p>
            <a:endParaRPr lang="en-US" altLang="ko-KR" sz="20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Dept. of Electronic Engineering,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College of Electrical Engineering and Computer Science, </a:t>
            </a:r>
          </a:p>
          <a:p>
            <a:r>
              <a:rPr lang="en-US" altLang="ko-KR" sz="2000" dirty="0" err="1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Chungbuk</a:t>
            </a:r>
            <a:r>
              <a:rPr lang="en-US" altLang="ko-KR" sz="20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National University</a:t>
            </a:r>
            <a:endParaRPr lang="en-US" sz="20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2" name="Group 98"/>
          <p:cNvGrpSpPr>
            <a:grpSpLocks/>
          </p:cNvGrpSpPr>
          <p:nvPr/>
        </p:nvGrpSpPr>
        <p:grpSpPr bwMode="auto">
          <a:xfrm>
            <a:off x="227013" y="222250"/>
            <a:ext cx="8697912" cy="6415088"/>
            <a:chOff x="143" y="140"/>
            <a:chExt cx="5479" cy="4041"/>
          </a:xfrm>
        </p:grpSpPr>
        <p:sp>
          <p:nvSpPr>
            <p:cNvPr id="13" name="Line 99"/>
            <p:cNvSpPr>
              <a:spLocks noChangeShapeType="1"/>
            </p:cNvSpPr>
            <p:nvPr/>
          </p:nvSpPr>
          <p:spPr bwMode="auto">
            <a:xfrm rot="-5400000">
              <a:off x="2885" y="-2596"/>
              <a:ext cx="0" cy="5475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Line 100"/>
            <p:cNvSpPr>
              <a:spLocks noChangeShapeType="1"/>
            </p:cNvSpPr>
            <p:nvPr/>
          </p:nvSpPr>
          <p:spPr bwMode="auto">
            <a:xfrm>
              <a:off x="5622" y="140"/>
              <a:ext cx="0" cy="4041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Line 101"/>
            <p:cNvSpPr>
              <a:spLocks noChangeShapeType="1"/>
            </p:cNvSpPr>
            <p:nvPr userDrawn="1"/>
          </p:nvSpPr>
          <p:spPr bwMode="auto">
            <a:xfrm>
              <a:off x="147" y="140"/>
              <a:ext cx="0" cy="4041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Line 102"/>
            <p:cNvSpPr>
              <a:spLocks noChangeShapeType="1"/>
            </p:cNvSpPr>
            <p:nvPr/>
          </p:nvSpPr>
          <p:spPr bwMode="auto">
            <a:xfrm rot="-5400000">
              <a:off x="2882" y="1442"/>
              <a:ext cx="0" cy="5478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" name="그룹 14"/>
          <p:cNvGrpSpPr/>
          <p:nvPr/>
        </p:nvGrpSpPr>
        <p:grpSpPr>
          <a:xfrm>
            <a:off x="6963087" y="5521847"/>
            <a:ext cx="1911038" cy="1080085"/>
            <a:chOff x="-55211" y="6250069"/>
            <a:chExt cx="1027289" cy="580606"/>
          </a:xfrm>
        </p:grpSpPr>
        <p:sp>
          <p:nvSpPr>
            <p:cNvPr id="18" name="직사각형 15"/>
            <p:cNvSpPr/>
            <p:nvPr userDrawn="1"/>
          </p:nvSpPr>
          <p:spPr bwMode="auto">
            <a:xfrm>
              <a:off x="98852" y="6276975"/>
              <a:ext cx="832700" cy="5434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grpSp>
          <p:nvGrpSpPr>
            <p:cNvPr id="19" name="그룹 16"/>
            <p:cNvGrpSpPr/>
            <p:nvPr/>
          </p:nvGrpSpPr>
          <p:grpSpPr>
            <a:xfrm>
              <a:off x="284490" y="6278628"/>
              <a:ext cx="647062" cy="524857"/>
              <a:chOff x="4038599" y="1983314"/>
              <a:chExt cx="3314945" cy="2688878"/>
            </a:xfrm>
          </p:grpSpPr>
          <p:pic>
            <p:nvPicPr>
              <p:cNvPr id="26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8599" y="1983314"/>
                <a:ext cx="3314945" cy="2688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hotocopy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1500" y="3278804"/>
                <a:ext cx="633500" cy="3926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8" name="Picture 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3600" y="2597837"/>
                <a:ext cx="56197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" name="직사각형 17"/>
            <p:cNvSpPr/>
            <p:nvPr/>
          </p:nvSpPr>
          <p:spPr>
            <a:xfrm>
              <a:off x="-55211" y="6405090"/>
              <a:ext cx="537014" cy="24817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altLang="ko-KR" sz="2400" b="1" dirty="0">
                  <a:ln w="1905"/>
                  <a:solidFill>
                    <a:srgbClr val="10218B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MSIS</a:t>
              </a:r>
            </a:p>
          </p:txBody>
        </p:sp>
        <p:sp>
          <p:nvSpPr>
            <p:cNvPr id="21" name="직사각형 18"/>
            <p:cNvSpPr/>
            <p:nvPr/>
          </p:nvSpPr>
          <p:spPr>
            <a:xfrm rot="5400000">
              <a:off x="17386" y="6338819"/>
              <a:ext cx="185008" cy="36000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19"/>
            <p:cNvSpPr/>
            <p:nvPr/>
          </p:nvSpPr>
          <p:spPr>
            <a:xfrm>
              <a:off x="92929" y="6251497"/>
              <a:ext cx="832938" cy="36000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0"/>
            <p:cNvSpPr/>
            <p:nvPr/>
          </p:nvSpPr>
          <p:spPr>
            <a:xfrm>
              <a:off x="92868" y="6780622"/>
              <a:ext cx="862529" cy="50053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1"/>
            <p:cNvSpPr/>
            <p:nvPr/>
          </p:nvSpPr>
          <p:spPr>
            <a:xfrm rot="5400000">
              <a:off x="661083" y="6515345"/>
              <a:ext cx="576272" cy="45719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2"/>
            <p:cNvSpPr/>
            <p:nvPr/>
          </p:nvSpPr>
          <p:spPr>
            <a:xfrm rot="5400000">
              <a:off x="17386" y="6698859"/>
              <a:ext cx="185008" cy="36000"/>
            </a:xfrm>
            <a:prstGeom prst="rect">
              <a:avLst/>
            </a:prstGeom>
            <a:solidFill>
              <a:srgbClr val="102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6755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circuit is active for a small period of time</a:t>
            </a:r>
          </a:p>
          <a:p>
            <a:pPr lvl="1"/>
            <a:r>
              <a:rPr lang="en-US" dirty="0"/>
              <a:t>Followed by a long sleep period</a:t>
            </a:r>
          </a:p>
          <a:p>
            <a:r>
              <a:rPr lang="en-US" dirty="0"/>
              <a:t>Problems of dynamic power</a:t>
            </a:r>
          </a:p>
          <a:p>
            <a:pPr lvl="1"/>
            <a:r>
              <a:rPr lang="en-US" dirty="0"/>
              <a:t>Suffer with poor energy efficiency</a:t>
            </a:r>
          </a:p>
          <a:p>
            <a:pPr lvl="1"/>
            <a:r>
              <a:rPr lang="en-US" dirty="0"/>
              <a:t>Due to losses in transition periods</a:t>
            </a:r>
          </a:p>
          <a:p>
            <a:r>
              <a:rPr lang="en-US" dirty="0"/>
              <a:t>During sleep-to-active transition</a:t>
            </a:r>
          </a:p>
          <a:p>
            <a:pPr lvl="1"/>
            <a:r>
              <a:rPr lang="en-US" dirty="0"/>
              <a:t>DC-DC converter’s capacitor bank is charged</a:t>
            </a:r>
          </a:p>
          <a:p>
            <a:pPr lvl="1"/>
            <a:r>
              <a:rPr lang="en-US" dirty="0"/>
              <a:t>From zero to a certain voltage</a:t>
            </a:r>
          </a:p>
          <a:p>
            <a:r>
              <a:rPr lang="en-US" dirty="0"/>
              <a:t>In Switched-Capacitor (SC) DC-DC converter</a:t>
            </a:r>
          </a:p>
          <a:p>
            <a:pPr lvl="1"/>
            <a:r>
              <a:rPr lang="en-US" dirty="0"/>
              <a:t>The initial charging is done at 50% energy efficiency</a:t>
            </a:r>
          </a:p>
          <a:p>
            <a:pPr lvl="1"/>
            <a:r>
              <a:rPr lang="en-US" dirty="0"/>
              <a:t>Half the energy from the source is wasted and only half is stored in capacitors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7162800" cy="868362"/>
          </a:xfrm>
        </p:spPr>
        <p:txBody>
          <a:bodyPr/>
          <a:lstStyle/>
          <a:p>
            <a:r>
              <a:rPr lang="en-US" sz="2800" dirty="0"/>
              <a:t>Target Applications: Low Duty Ratio Operation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579" y="2057400"/>
            <a:ext cx="3627221" cy="187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78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Charging of an SC DC-DC Converter (1/2)</a:t>
            </a:r>
            <a:br>
              <a:rPr lang="en-US" dirty="0"/>
            </a:br>
            <a:r>
              <a:rPr lang="en-US" dirty="0"/>
              <a:t>-Conventional Converter (One-Step Charging)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7" y="1371600"/>
            <a:ext cx="8963827" cy="486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9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25298</TotalTime>
  <Words>1628</Words>
  <Application>Microsoft Macintosh PowerPoint</Application>
  <PresentationFormat>On-screen Show (4:3)</PresentationFormat>
  <Paragraphs>463</Paragraphs>
  <Slides>27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2" baseType="lpstr">
      <vt:lpstr>Arial Unicode MS</vt:lpstr>
      <vt:lpstr>굴림</vt:lpstr>
      <vt:lpstr>HY헤드라인M</vt:lpstr>
      <vt:lpstr>맑은 고딕</vt:lpstr>
      <vt:lpstr>ＭＳ Ｐゴシック</vt:lpstr>
      <vt:lpstr>Arial</vt:lpstr>
      <vt:lpstr>Arial Narrow</vt:lpstr>
      <vt:lpstr>Calibri</vt:lpstr>
      <vt:lpstr>Cambria Math</vt:lpstr>
      <vt:lpstr>Tahoma</vt:lpstr>
      <vt:lpstr>Times</vt:lpstr>
      <vt:lpstr>Times New Roman</vt:lpstr>
      <vt:lpstr>Wingdings</vt:lpstr>
      <vt:lpstr>Office Theme</vt:lpstr>
      <vt:lpstr>Equation</vt:lpstr>
      <vt:lpstr>On-Chip Voltage Scaler Circuits with  Energy-Efficient Charging and Recycling</vt:lpstr>
      <vt:lpstr>Research Goal of Low Power Voltage Scaler</vt:lpstr>
      <vt:lpstr>Conventional Voltage Converters</vt:lpstr>
      <vt:lpstr>Switched Capacitor (SC) DC-DC Converters</vt:lpstr>
      <vt:lpstr>Switched Capacitor (SC) DC-DC Converters</vt:lpstr>
      <vt:lpstr>Target Architecture of Dynamic Voltage Scaler</vt:lpstr>
      <vt:lpstr>An Energy Efficient Charging Technique for Switched Capacitor Voltage Converters with Low Duty-Ratio</vt:lpstr>
      <vt:lpstr>Target Applications: Low Duty Ratio Operation</vt:lpstr>
      <vt:lpstr>Initial Charging of an SC DC-DC Converter (1/2) -Conventional Converter (One-Step Charging)</vt:lpstr>
      <vt:lpstr>Initial Charging of an SC DC-DC Converter (2/2) -Two Step Charging</vt:lpstr>
      <vt:lpstr>Initial Charging of an SC DC-DC Converter -Split-Capacitor Charging (Four-Step Charging)</vt:lpstr>
      <vt:lpstr>Initial Charging of an SC DC-DC Converter -Comparison of N-Step Charging</vt:lpstr>
      <vt:lpstr>Schematic Simulation One-Step vs. Split-Cap. Charging</vt:lpstr>
      <vt:lpstr>Split-Cap. Charging Based Boost Converter</vt:lpstr>
      <vt:lpstr>Viability of MEMS Switches in SC DC-DC Converter </vt:lpstr>
      <vt:lpstr>Energy Recycling Voltage Scaler Based on Reconfigurable Capacitive Array</vt:lpstr>
      <vt:lpstr>Combining Split Charging and Energy Recycling</vt:lpstr>
      <vt:lpstr>Combining Split Charging and Energy Recycling</vt:lpstr>
      <vt:lpstr>Efficiency Improvement by SCC and ER</vt:lpstr>
      <vt:lpstr>Proposed Architecture As a Buck Converter</vt:lpstr>
      <vt:lpstr>Proposed Architecture As a Boost Converter</vt:lpstr>
      <vt:lpstr>Energy Model for Energy Recycling Steps</vt:lpstr>
      <vt:lpstr>Simulation Results of Energy Recycling Steps</vt:lpstr>
      <vt:lpstr>PowerPoint Presentation</vt:lpstr>
      <vt:lpstr>PowerPoint Presentation</vt:lpstr>
      <vt:lpstr>Viability of MEMS Switches in SC DC-DC Converter -Conclusion</vt:lpstr>
      <vt:lpstr>Voltage Scaler Test Chip MPW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Implementation and Evaluation of Flexible Router architecture for NoCs</dc:title>
  <dc:creator>Hossam</dc:creator>
  <cp:lastModifiedBy>김형원</cp:lastModifiedBy>
  <cp:revision>1072</cp:revision>
  <cp:lastPrinted>2016-06-21T01:26:12Z</cp:lastPrinted>
  <dcterms:created xsi:type="dcterms:W3CDTF">2006-08-16T00:00:00Z</dcterms:created>
  <dcterms:modified xsi:type="dcterms:W3CDTF">2018-09-30T12:14:07Z</dcterms:modified>
</cp:coreProperties>
</file>